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5" r:id="rId1"/>
  </p:sldMasterIdLst>
  <p:sldIdLst>
    <p:sldId id="256" r:id="rId2"/>
    <p:sldId id="258" r:id="rId3"/>
    <p:sldId id="259" r:id="rId4"/>
    <p:sldId id="260" r:id="rId5"/>
    <p:sldId id="271" r:id="rId6"/>
    <p:sldId id="269" r:id="rId7"/>
    <p:sldId id="272" r:id="rId8"/>
    <p:sldId id="273" r:id="rId9"/>
    <p:sldId id="274" r:id="rId10"/>
    <p:sldId id="276" r:id="rId11"/>
    <p:sldId id="277" r:id="rId12"/>
    <p:sldId id="278" r:id="rId13"/>
    <p:sldId id="264" r:id="rId14"/>
    <p:sldId id="265" r:id="rId15"/>
    <p:sldId id="26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73"/>
    <p:restoredTop sz="96868"/>
  </p:normalViewPr>
  <p:slideViewPr>
    <p:cSldViewPr snapToGrid="0" snapToObjects="1">
      <p:cViewPr varScale="1">
        <p:scale>
          <a:sx n="141" d="100"/>
          <a:sy n="141" d="100"/>
        </p:scale>
        <p:origin x="208" y="4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0C09B7-B9EC-844A-8BB6-C7488E1B5BF4}" type="datetimeFigureOut">
              <a:rPr lang="en-US" smtClean="0"/>
              <a:t>10/25/20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56755153-6810-9644-9552-52C06D11AE2F}" type="slidenum">
              <a:rPr lang="en-US" smtClean="0"/>
              <a:t>‹#›</a:t>
            </a:fld>
            <a:endParaRPr lang="en-US"/>
          </a:p>
        </p:txBody>
      </p:sp>
    </p:spTree>
    <p:extLst>
      <p:ext uri="{BB962C8B-B14F-4D97-AF65-F5344CB8AC3E}">
        <p14:creationId xmlns:p14="http://schemas.microsoft.com/office/powerpoint/2010/main" val="3752087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0C09B7-B9EC-844A-8BB6-C7488E1B5BF4}" type="datetimeFigureOut">
              <a:rPr lang="en-US" smtClean="0"/>
              <a:t>10/25/20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755153-6810-9644-9552-52C06D11AE2F}" type="slidenum">
              <a:rPr lang="en-US" smtClean="0"/>
              <a:t>‹#›</a:t>
            </a:fld>
            <a:endParaRPr lang="en-US"/>
          </a:p>
        </p:txBody>
      </p:sp>
    </p:spTree>
    <p:extLst>
      <p:ext uri="{BB962C8B-B14F-4D97-AF65-F5344CB8AC3E}">
        <p14:creationId xmlns:p14="http://schemas.microsoft.com/office/powerpoint/2010/main" val="2684196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0C09B7-B9EC-844A-8BB6-C7488E1B5BF4}" type="datetimeFigureOut">
              <a:rPr lang="en-US" smtClean="0"/>
              <a:t>10/25/20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755153-6810-9644-9552-52C06D11AE2F}" type="slidenum">
              <a:rPr lang="en-US" smtClean="0"/>
              <a:t>‹#›</a:t>
            </a:fld>
            <a:endParaRPr lang="en-US"/>
          </a:p>
        </p:txBody>
      </p:sp>
    </p:spTree>
    <p:extLst>
      <p:ext uri="{BB962C8B-B14F-4D97-AF65-F5344CB8AC3E}">
        <p14:creationId xmlns:p14="http://schemas.microsoft.com/office/powerpoint/2010/main" val="1427087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0C09B7-B9EC-844A-8BB6-C7488E1B5BF4}" type="datetimeFigureOut">
              <a:rPr lang="en-US" smtClean="0"/>
              <a:t>10/25/20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755153-6810-9644-9552-52C06D11AE2F}" type="slidenum">
              <a:rPr lang="en-US" smtClean="0"/>
              <a:t>‹#›</a:t>
            </a:fld>
            <a:endParaRPr lang="en-US"/>
          </a:p>
        </p:txBody>
      </p:sp>
    </p:spTree>
    <p:extLst>
      <p:ext uri="{BB962C8B-B14F-4D97-AF65-F5344CB8AC3E}">
        <p14:creationId xmlns:p14="http://schemas.microsoft.com/office/powerpoint/2010/main" val="1674056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9D0C09B7-B9EC-844A-8BB6-C7488E1B5BF4}" type="datetimeFigureOut">
              <a:rPr lang="en-US" smtClean="0"/>
              <a:t>10/25/20</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56755153-6810-9644-9552-52C06D11AE2F}" type="slidenum">
              <a:rPr lang="en-US" smtClean="0"/>
              <a:t>‹#›</a:t>
            </a:fld>
            <a:endParaRPr lang="en-US"/>
          </a:p>
        </p:txBody>
      </p:sp>
    </p:spTree>
    <p:extLst>
      <p:ext uri="{BB962C8B-B14F-4D97-AF65-F5344CB8AC3E}">
        <p14:creationId xmlns:p14="http://schemas.microsoft.com/office/powerpoint/2010/main" val="2876583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0C09B7-B9EC-844A-8BB6-C7488E1B5BF4}" type="datetimeFigureOut">
              <a:rPr lang="en-US" smtClean="0"/>
              <a:t>10/25/20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755153-6810-9644-9552-52C06D11AE2F}" type="slidenum">
              <a:rPr lang="en-US" smtClean="0"/>
              <a:t>‹#›</a:t>
            </a:fld>
            <a:endParaRPr lang="en-US"/>
          </a:p>
        </p:txBody>
      </p:sp>
    </p:spTree>
    <p:extLst>
      <p:ext uri="{BB962C8B-B14F-4D97-AF65-F5344CB8AC3E}">
        <p14:creationId xmlns:p14="http://schemas.microsoft.com/office/powerpoint/2010/main" val="3011585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0C09B7-B9EC-844A-8BB6-C7488E1B5BF4}" type="datetimeFigureOut">
              <a:rPr lang="en-US" smtClean="0"/>
              <a:t>10/25/20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6755153-6810-9644-9552-52C06D11AE2F}"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4530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D0C09B7-B9EC-844A-8BB6-C7488E1B5BF4}" type="datetimeFigureOut">
              <a:rPr lang="en-US" smtClean="0"/>
              <a:t>10/25/20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755153-6810-9644-9552-52C06D11AE2F}"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4232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0C09B7-B9EC-844A-8BB6-C7488E1B5BF4}" type="datetimeFigureOut">
              <a:rPr lang="en-US" smtClean="0"/>
              <a:t>10/25/20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755153-6810-9644-9552-52C06D11AE2F}" type="slidenum">
              <a:rPr lang="en-US" smtClean="0"/>
              <a:t>‹#›</a:t>
            </a:fld>
            <a:endParaRPr lang="en-US"/>
          </a:p>
        </p:txBody>
      </p:sp>
    </p:spTree>
    <p:extLst>
      <p:ext uri="{BB962C8B-B14F-4D97-AF65-F5344CB8AC3E}">
        <p14:creationId xmlns:p14="http://schemas.microsoft.com/office/powerpoint/2010/main" val="3828058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0C09B7-B9EC-844A-8BB6-C7488E1B5BF4}" type="datetimeFigureOut">
              <a:rPr lang="en-US" smtClean="0"/>
              <a:t>10/25/20</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56755153-6810-9644-9552-52C06D11AE2F}" type="slidenum">
              <a:rPr lang="en-US" smtClean="0"/>
              <a:t>‹#›</a:t>
            </a:fld>
            <a:endParaRPr lang="en-US"/>
          </a:p>
        </p:txBody>
      </p:sp>
    </p:spTree>
    <p:extLst>
      <p:ext uri="{BB962C8B-B14F-4D97-AF65-F5344CB8AC3E}">
        <p14:creationId xmlns:p14="http://schemas.microsoft.com/office/powerpoint/2010/main" val="1379891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0C09B7-B9EC-844A-8BB6-C7488E1B5BF4}" type="datetimeFigureOut">
              <a:rPr lang="en-US" smtClean="0"/>
              <a:t>10/25/20</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56755153-6810-9644-9552-52C06D11AE2F}" type="slidenum">
              <a:rPr lang="en-US" smtClean="0"/>
              <a:t>‹#›</a:t>
            </a:fld>
            <a:endParaRPr lang="en-US"/>
          </a:p>
        </p:txBody>
      </p:sp>
    </p:spTree>
    <p:extLst>
      <p:ext uri="{BB962C8B-B14F-4D97-AF65-F5344CB8AC3E}">
        <p14:creationId xmlns:p14="http://schemas.microsoft.com/office/powerpoint/2010/main" val="3661416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9D0C09B7-B9EC-844A-8BB6-C7488E1B5BF4}" type="datetimeFigureOut">
              <a:rPr lang="en-US" smtClean="0"/>
              <a:t>10/25/20</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56755153-6810-9644-9552-52C06D11AE2F}" type="slidenum">
              <a:rPr lang="en-US" smtClean="0"/>
              <a:t>‹#›</a:t>
            </a:fld>
            <a:endParaRPr lang="en-US"/>
          </a:p>
        </p:txBody>
      </p:sp>
    </p:spTree>
    <p:extLst>
      <p:ext uri="{BB962C8B-B14F-4D97-AF65-F5344CB8AC3E}">
        <p14:creationId xmlns:p14="http://schemas.microsoft.com/office/powerpoint/2010/main" val="4211774715"/>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18" Type="http://schemas.openxmlformats.org/officeDocument/2006/relationships/image" Target="../media/image33.png"/><Relationship Id="rId3" Type="http://schemas.openxmlformats.org/officeDocument/2006/relationships/image" Target="../media/image18.svg"/><Relationship Id="rId7" Type="http://schemas.openxmlformats.org/officeDocument/2006/relationships/image" Target="../media/image22.svg"/><Relationship Id="rId12" Type="http://schemas.openxmlformats.org/officeDocument/2006/relationships/image" Target="../media/image27.png"/><Relationship Id="rId17" Type="http://schemas.openxmlformats.org/officeDocument/2006/relationships/image" Target="../media/image32.svg"/><Relationship Id="rId2" Type="http://schemas.openxmlformats.org/officeDocument/2006/relationships/image" Target="../media/image17.png"/><Relationship Id="rId16"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5" Type="http://schemas.openxmlformats.org/officeDocument/2006/relationships/image" Target="../media/image30.svg"/><Relationship Id="rId10" Type="http://schemas.openxmlformats.org/officeDocument/2006/relationships/image" Target="../media/image25.png"/><Relationship Id="rId19" Type="http://schemas.openxmlformats.org/officeDocument/2006/relationships/image" Target="../media/image34.svg"/><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7.tiff"/></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8F605-E163-244D-A378-ED9922217761}"/>
              </a:ext>
            </a:extLst>
          </p:cNvPr>
          <p:cNvSpPr>
            <a:spLocks noGrp="1"/>
          </p:cNvSpPr>
          <p:nvPr>
            <p:ph type="ctrTitle"/>
          </p:nvPr>
        </p:nvSpPr>
        <p:spPr/>
        <p:txBody>
          <a:bodyPr/>
          <a:lstStyle/>
          <a:p>
            <a:r>
              <a:rPr lang="en-US" dirty="0"/>
              <a:t>Maintaining a sustainable Micro-mobility service</a:t>
            </a:r>
          </a:p>
        </p:txBody>
      </p:sp>
      <p:sp>
        <p:nvSpPr>
          <p:cNvPr id="3" name="Subtitle 2">
            <a:extLst>
              <a:ext uri="{FF2B5EF4-FFF2-40B4-BE49-F238E27FC236}">
                <a16:creationId xmlns:a16="http://schemas.microsoft.com/office/drawing/2014/main" id="{19F6ED0A-6F82-FF40-9299-C8F676D1B3C4}"/>
              </a:ext>
            </a:extLst>
          </p:cNvPr>
          <p:cNvSpPr>
            <a:spLocks noGrp="1"/>
          </p:cNvSpPr>
          <p:nvPr>
            <p:ph type="subTitle" idx="1"/>
          </p:nvPr>
        </p:nvSpPr>
        <p:spPr/>
        <p:txBody>
          <a:bodyPr/>
          <a:lstStyle/>
          <a:p>
            <a:r>
              <a:rPr lang="en-US" dirty="0"/>
              <a:t>Presented by Kevin Lee</a:t>
            </a:r>
          </a:p>
        </p:txBody>
      </p:sp>
    </p:spTree>
    <p:extLst>
      <p:ext uri="{BB962C8B-B14F-4D97-AF65-F5344CB8AC3E}">
        <p14:creationId xmlns:p14="http://schemas.microsoft.com/office/powerpoint/2010/main" val="38466976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B929D-2210-E84D-9E55-B3BCADE89218}"/>
              </a:ext>
            </a:extLst>
          </p:cNvPr>
          <p:cNvSpPr>
            <a:spLocks noGrp="1"/>
          </p:cNvSpPr>
          <p:nvPr>
            <p:ph type="title"/>
          </p:nvPr>
        </p:nvSpPr>
        <p:spPr/>
        <p:txBody>
          <a:bodyPr/>
          <a:lstStyle/>
          <a:p>
            <a:r>
              <a:rPr lang="en-US" dirty="0"/>
              <a:t>Q&amp;A &amp; Future development</a:t>
            </a:r>
          </a:p>
        </p:txBody>
      </p:sp>
      <p:sp>
        <p:nvSpPr>
          <p:cNvPr id="3" name="Content Placeholder 2">
            <a:extLst>
              <a:ext uri="{FF2B5EF4-FFF2-40B4-BE49-F238E27FC236}">
                <a16:creationId xmlns:a16="http://schemas.microsoft.com/office/drawing/2014/main" id="{D43C261E-0C6E-ED4D-B9E2-5F0C37899EB8}"/>
              </a:ext>
            </a:extLst>
          </p:cNvPr>
          <p:cNvSpPr>
            <a:spLocks noGrp="1"/>
          </p:cNvSpPr>
          <p:nvPr>
            <p:ph idx="1"/>
          </p:nvPr>
        </p:nvSpPr>
        <p:spPr/>
        <p:txBody>
          <a:bodyPr/>
          <a:lstStyle/>
          <a:p>
            <a:r>
              <a:rPr lang="en-US" dirty="0"/>
              <a:t>Coverage in more markets</a:t>
            </a:r>
          </a:p>
          <a:p>
            <a:r>
              <a:rPr lang="en-US" dirty="0"/>
              <a:t>Additional considerations for: </a:t>
            </a:r>
          </a:p>
          <a:p>
            <a:pPr lvl="1"/>
            <a:r>
              <a:rPr lang="en-US" dirty="0"/>
              <a:t>Reservations</a:t>
            </a:r>
          </a:p>
          <a:p>
            <a:pPr lvl="1"/>
            <a:r>
              <a:rPr lang="en-US" dirty="0"/>
              <a:t>Local Events</a:t>
            </a:r>
          </a:p>
          <a:p>
            <a:r>
              <a:rPr lang="en-US" dirty="0"/>
              <a:t>Data mine VPM history</a:t>
            </a:r>
          </a:p>
          <a:p>
            <a:r>
              <a:rPr lang="en-US" dirty="0"/>
              <a:t>Live stream on election day! </a:t>
            </a:r>
          </a:p>
        </p:txBody>
      </p:sp>
    </p:spTree>
    <p:extLst>
      <p:ext uri="{BB962C8B-B14F-4D97-AF65-F5344CB8AC3E}">
        <p14:creationId xmlns:p14="http://schemas.microsoft.com/office/powerpoint/2010/main" val="3690694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2D1AA-FE29-4A40-8701-E71B12B94A88}"/>
              </a:ext>
            </a:extLst>
          </p:cNvPr>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2032709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9D0F9-23B2-0F4A-ABA3-008877FD2BFF}"/>
              </a:ext>
            </a:extLst>
          </p:cNvPr>
          <p:cNvSpPr>
            <a:spLocks noGrp="1"/>
          </p:cNvSpPr>
          <p:nvPr>
            <p:ph type="title"/>
          </p:nvPr>
        </p:nvSpPr>
        <p:spPr/>
        <p:txBody>
          <a:bodyPr>
            <a:normAutofit/>
          </a:bodyPr>
          <a:lstStyle/>
          <a:p>
            <a:r>
              <a:rPr lang="en-US" sz="3600" dirty="0"/>
              <a:t>Partnership is Key to Sustainability</a:t>
            </a:r>
          </a:p>
        </p:txBody>
      </p:sp>
      <p:pic>
        <p:nvPicPr>
          <p:cNvPr id="4" name="Graphic 3" descr="User">
            <a:extLst>
              <a:ext uri="{FF2B5EF4-FFF2-40B4-BE49-F238E27FC236}">
                <a16:creationId xmlns:a16="http://schemas.microsoft.com/office/drawing/2014/main" id="{87E40699-299C-E549-BEEE-A2236B2F77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14767" y="2418844"/>
            <a:ext cx="1228766" cy="1228766"/>
          </a:xfrm>
          <a:prstGeom prst="rect">
            <a:avLst/>
          </a:prstGeom>
        </p:spPr>
      </p:pic>
      <p:pic>
        <p:nvPicPr>
          <p:cNvPr id="5" name="Graphic 4" descr="Scooter">
            <a:extLst>
              <a:ext uri="{FF2B5EF4-FFF2-40B4-BE49-F238E27FC236}">
                <a16:creationId xmlns:a16="http://schemas.microsoft.com/office/drawing/2014/main" id="{49966A07-5FE1-CC43-B00D-2B1415D1B6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69533" y="4194590"/>
            <a:ext cx="914400" cy="914400"/>
          </a:xfrm>
          <a:prstGeom prst="rect">
            <a:avLst/>
          </a:prstGeom>
        </p:spPr>
      </p:pic>
      <p:pic>
        <p:nvPicPr>
          <p:cNvPr id="7" name="Graphic 6" descr="Credit card">
            <a:extLst>
              <a:ext uri="{FF2B5EF4-FFF2-40B4-BE49-F238E27FC236}">
                <a16:creationId xmlns:a16="http://schemas.microsoft.com/office/drawing/2014/main" id="{41AFD385-D581-FE4F-A693-B4988AC74BF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55133" y="4284986"/>
            <a:ext cx="914400" cy="914400"/>
          </a:xfrm>
          <a:prstGeom prst="rect">
            <a:avLst/>
          </a:prstGeom>
        </p:spPr>
      </p:pic>
      <p:cxnSp>
        <p:nvCxnSpPr>
          <p:cNvPr id="9" name="Straight Connector 8">
            <a:extLst>
              <a:ext uri="{FF2B5EF4-FFF2-40B4-BE49-F238E27FC236}">
                <a16:creationId xmlns:a16="http://schemas.microsoft.com/office/drawing/2014/main" id="{61F6F5F9-2FB0-504A-8DA5-5544BC5CF7D7}"/>
              </a:ext>
            </a:extLst>
          </p:cNvPr>
          <p:cNvCxnSpPr/>
          <p:nvPr/>
        </p:nvCxnSpPr>
        <p:spPr>
          <a:xfrm>
            <a:off x="2026024" y="3980329"/>
            <a:ext cx="699247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CBD431E-5B65-D447-8AB3-8B1958B1EBCA}"/>
              </a:ext>
            </a:extLst>
          </p:cNvPr>
          <p:cNvSpPr txBox="1"/>
          <p:nvPr/>
        </p:nvSpPr>
        <p:spPr>
          <a:xfrm>
            <a:off x="307335" y="3647610"/>
            <a:ext cx="1435100" cy="369332"/>
          </a:xfrm>
          <a:prstGeom prst="rect">
            <a:avLst/>
          </a:prstGeom>
          <a:noFill/>
        </p:spPr>
        <p:txBody>
          <a:bodyPr wrap="square" rtlCol="0">
            <a:spAutoFit/>
          </a:bodyPr>
          <a:lstStyle/>
          <a:p>
            <a:r>
              <a:rPr lang="en-US" dirty="0"/>
              <a:t>User</a:t>
            </a:r>
          </a:p>
        </p:txBody>
      </p:sp>
      <p:sp>
        <p:nvSpPr>
          <p:cNvPr id="11" name="TextBox 10">
            <a:extLst>
              <a:ext uri="{FF2B5EF4-FFF2-40B4-BE49-F238E27FC236}">
                <a16:creationId xmlns:a16="http://schemas.microsoft.com/office/drawing/2014/main" id="{668C45D0-8375-BC45-B5C1-63D44FFAEB96}"/>
              </a:ext>
            </a:extLst>
          </p:cNvPr>
          <p:cNvSpPr txBox="1"/>
          <p:nvPr/>
        </p:nvSpPr>
        <p:spPr>
          <a:xfrm>
            <a:off x="307335" y="2573307"/>
            <a:ext cx="1435100" cy="369332"/>
          </a:xfrm>
          <a:prstGeom prst="rect">
            <a:avLst/>
          </a:prstGeom>
          <a:noFill/>
        </p:spPr>
        <p:txBody>
          <a:bodyPr wrap="square" rtlCol="0">
            <a:spAutoFit/>
          </a:bodyPr>
          <a:lstStyle/>
          <a:p>
            <a:r>
              <a:rPr lang="en-US" dirty="0"/>
              <a:t>Finance</a:t>
            </a:r>
          </a:p>
        </p:txBody>
      </p:sp>
      <p:sp>
        <p:nvSpPr>
          <p:cNvPr id="12" name="TextBox 11">
            <a:extLst>
              <a:ext uri="{FF2B5EF4-FFF2-40B4-BE49-F238E27FC236}">
                <a16:creationId xmlns:a16="http://schemas.microsoft.com/office/drawing/2014/main" id="{4B5E33F8-61E7-1B4C-9316-8AEC12F81516}"/>
              </a:ext>
            </a:extLst>
          </p:cNvPr>
          <p:cNvSpPr txBox="1"/>
          <p:nvPr/>
        </p:nvSpPr>
        <p:spPr>
          <a:xfrm>
            <a:off x="268551" y="5637616"/>
            <a:ext cx="1435100" cy="369332"/>
          </a:xfrm>
          <a:prstGeom prst="rect">
            <a:avLst/>
          </a:prstGeom>
          <a:noFill/>
        </p:spPr>
        <p:txBody>
          <a:bodyPr wrap="square" rtlCol="0">
            <a:spAutoFit/>
          </a:bodyPr>
          <a:lstStyle/>
          <a:p>
            <a:r>
              <a:rPr lang="en-US" dirty="0"/>
              <a:t>Operations</a:t>
            </a:r>
          </a:p>
        </p:txBody>
      </p:sp>
      <p:grpSp>
        <p:nvGrpSpPr>
          <p:cNvPr id="30" name="Group 29">
            <a:extLst>
              <a:ext uri="{FF2B5EF4-FFF2-40B4-BE49-F238E27FC236}">
                <a16:creationId xmlns:a16="http://schemas.microsoft.com/office/drawing/2014/main" id="{CAE7FB9F-D1F5-6A43-AD69-515BFB4A9FB0}"/>
              </a:ext>
            </a:extLst>
          </p:cNvPr>
          <p:cNvGrpSpPr/>
          <p:nvPr/>
        </p:nvGrpSpPr>
        <p:grpSpPr>
          <a:xfrm>
            <a:off x="5714212" y="4280384"/>
            <a:ext cx="1438539" cy="457200"/>
            <a:chOff x="6684406" y="4333335"/>
            <a:chExt cx="1438539" cy="457200"/>
          </a:xfrm>
        </p:grpSpPr>
        <p:pic>
          <p:nvPicPr>
            <p:cNvPr id="16" name="Graphic 15" descr="Shoe footprints">
              <a:extLst>
                <a:ext uri="{FF2B5EF4-FFF2-40B4-BE49-F238E27FC236}">
                  <a16:creationId xmlns:a16="http://schemas.microsoft.com/office/drawing/2014/main" id="{8B163551-B496-0B4D-B80F-9E8D0E5127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5400000">
              <a:off x="7665745" y="4333335"/>
              <a:ext cx="457200" cy="457200"/>
            </a:xfrm>
            <a:prstGeom prst="rect">
              <a:avLst/>
            </a:prstGeom>
          </p:spPr>
        </p:pic>
        <p:pic>
          <p:nvPicPr>
            <p:cNvPr id="17" name="Graphic 16" descr="Shoe footprints">
              <a:extLst>
                <a:ext uri="{FF2B5EF4-FFF2-40B4-BE49-F238E27FC236}">
                  <a16:creationId xmlns:a16="http://schemas.microsoft.com/office/drawing/2014/main" id="{5055CF92-6714-4F4E-BF90-DDD5A08A7D1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5400000">
              <a:off x="7175076" y="4333335"/>
              <a:ext cx="457200" cy="457200"/>
            </a:xfrm>
            <a:prstGeom prst="rect">
              <a:avLst/>
            </a:prstGeom>
          </p:spPr>
        </p:pic>
        <p:pic>
          <p:nvPicPr>
            <p:cNvPr id="18" name="Graphic 17" descr="Shoe footprints">
              <a:extLst>
                <a:ext uri="{FF2B5EF4-FFF2-40B4-BE49-F238E27FC236}">
                  <a16:creationId xmlns:a16="http://schemas.microsoft.com/office/drawing/2014/main" id="{E6B8EDA5-E4C2-AC43-9832-46A2C9AFB66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5400000">
              <a:off x="6684406" y="4333335"/>
              <a:ext cx="457200" cy="457200"/>
            </a:xfrm>
            <a:prstGeom prst="rect">
              <a:avLst/>
            </a:prstGeom>
          </p:spPr>
        </p:pic>
      </p:grpSp>
      <p:pic>
        <p:nvPicPr>
          <p:cNvPr id="20" name="Graphic 19" descr="Flag">
            <a:extLst>
              <a:ext uri="{FF2B5EF4-FFF2-40B4-BE49-F238E27FC236}">
                <a16:creationId xmlns:a16="http://schemas.microsoft.com/office/drawing/2014/main" id="{82B22B9B-8520-B642-A867-FEEE5000E11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935819" y="4135873"/>
            <a:ext cx="914400" cy="914400"/>
          </a:xfrm>
          <a:prstGeom prst="rect">
            <a:avLst/>
          </a:prstGeom>
        </p:spPr>
      </p:pic>
      <p:pic>
        <p:nvPicPr>
          <p:cNvPr id="22" name="Graphic 21" descr="Smart Phone">
            <a:extLst>
              <a:ext uri="{FF2B5EF4-FFF2-40B4-BE49-F238E27FC236}">
                <a16:creationId xmlns:a16="http://schemas.microsoft.com/office/drawing/2014/main" id="{96048C94-C595-4341-87AC-1C2B3E6817F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37345" y="4194590"/>
            <a:ext cx="914400" cy="914400"/>
          </a:xfrm>
          <a:prstGeom prst="rect">
            <a:avLst/>
          </a:prstGeom>
        </p:spPr>
      </p:pic>
      <p:pic>
        <p:nvPicPr>
          <p:cNvPr id="23" name="Graphic 22" descr="Smart Phone">
            <a:extLst>
              <a:ext uri="{FF2B5EF4-FFF2-40B4-BE49-F238E27FC236}">
                <a16:creationId xmlns:a16="http://schemas.microsoft.com/office/drawing/2014/main" id="{E67A85DD-20F2-3E43-9CC5-D4BF7FE4D37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934069" y="3527769"/>
            <a:ext cx="914400" cy="914400"/>
          </a:xfrm>
          <a:prstGeom prst="rect">
            <a:avLst/>
          </a:prstGeom>
        </p:spPr>
      </p:pic>
      <p:pic>
        <p:nvPicPr>
          <p:cNvPr id="25" name="Graphic 24" descr="Play">
            <a:extLst>
              <a:ext uri="{FF2B5EF4-FFF2-40B4-BE49-F238E27FC236}">
                <a16:creationId xmlns:a16="http://schemas.microsoft.com/office/drawing/2014/main" id="{77C5299E-1BE6-4945-AE5E-A64C0CD605D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244109" y="3797449"/>
            <a:ext cx="365760" cy="365760"/>
          </a:xfrm>
          <a:prstGeom prst="rect">
            <a:avLst/>
          </a:prstGeom>
        </p:spPr>
      </p:pic>
      <p:pic>
        <p:nvPicPr>
          <p:cNvPr id="27" name="Graphic 26" descr="Stop">
            <a:extLst>
              <a:ext uri="{FF2B5EF4-FFF2-40B4-BE49-F238E27FC236}">
                <a16:creationId xmlns:a16="http://schemas.microsoft.com/office/drawing/2014/main" id="{1589FCF0-BCD0-0841-B0BD-5B90805DC94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315224" y="4442201"/>
            <a:ext cx="365760" cy="365760"/>
          </a:xfrm>
          <a:prstGeom prst="rect">
            <a:avLst/>
          </a:prstGeom>
        </p:spPr>
      </p:pic>
      <p:pic>
        <p:nvPicPr>
          <p:cNvPr id="29" name="Graphic 28" descr="Truck">
            <a:extLst>
              <a:ext uri="{FF2B5EF4-FFF2-40B4-BE49-F238E27FC236}">
                <a16:creationId xmlns:a16="http://schemas.microsoft.com/office/drawing/2014/main" id="{B63F1489-18E4-8943-A877-1FE0A242340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834293" y="4194590"/>
            <a:ext cx="914400" cy="914400"/>
          </a:xfrm>
          <a:prstGeom prst="rect">
            <a:avLst/>
          </a:prstGeom>
        </p:spPr>
      </p:pic>
    </p:spTree>
    <p:extLst>
      <p:ext uri="{BB962C8B-B14F-4D97-AF65-F5344CB8AC3E}">
        <p14:creationId xmlns:p14="http://schemas.microsoft.com/office/powerpoint/2010/main" val="3920920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CF472-3B52-7546-A884-4500737E59B6}"/>
              </a:ext>
            </a:extLst>
          </p:cNvPr>
          <p:cNvSpPr>
            <a:spLocks noGrp="1"/>
          </p:cNvSpPr>
          <p:nvPr>
            <p:ph type="title"/>
          </p:nvPr>
        </p:nvSpPr>
        <p:spPr/>
        <p:txBody>
          <a:bodyPr>
            <a:normAutofit/>
          </a:bodyPr>
          <a:lstStyle/>
          <a:p>
            <a:r>
              <a:rPr lang="en-US" sz="4000" dirty="0"/>
              <a:t>More Testimonies</a:t>
            </a:r>
          </a:p>
        </p:txBody>
      </p:sp>
      <p:sp>
        <p:nvSpPr>
          <p:cNvPr id="4" name="TextBox 3">
            <a:extLst>
              <a:ext uri="{FF2B5EF4-FFF2-40B4-BE49-F238E27FC236}">
                <a16:creationId xmlns:a16="http://schemas.microsoft.com/office/drawing/2014/main" id="{0D8982EE-14F5-384C-BF88-56D4932ECFE4}"/>
              </a:ext>
            </a:extLst>
          </p:cNvPr>
          <p:cNvSpPr txBox="1"/>
          <p:nvPr/>
        </p:nvSpPr>
        <p:spPr>
          <a:xfrm>
            <a:off x="5972406" y="2965130"/>
            <a:ext cx="1773044" cy="261610"/>
          </a:xfrm>
          <a:prstGeom prst="rect">
            <a:avLst/>
          </a:prstGeom>
          <a:noFill/>
          <a:ln>
            <a:solidFill>
              <a:schemeClr val="tx1"/>
            </a:solidFill>
          </a:ln>
        </p:spPr>
        <p:txBody>
          <a:bodyPr wrap="square" rtlCol="0">
            <a:spAutoFit/>
          </a:bodyPr>
          <a:lstStyle/>
          <a:p>
            <a:r>
              <a:rPr lang="en-US" sz="1100" dirty="0" err="1"/>
              <a:t>kevin</a:t>
            </a:r>
            <a:r>
              <a:rPr lang="en-US" sz="1100" dirty="0"/>
              <a:t> is great!</a:t>
            </a:r>
          </a:p>
        </p:txBody>
      </p:sp>
      <p:sp>
        <p:nvSpPr>
          <p:cNvPr id="5" name="Rectangle 4">
            <a:extLst>
              <a:ext uri="{FF2B5EF4-FFF2-40B4-BE49-F238E27FC236}">
                <a16:creationId xmlns:a16="http://schemas.microsoft.com/office/drawing/2014/main" id="{DF3EB318-24BB-EC48-B1BF-86C23A356299}"/>
              </a:ext>
            </a:extLst>
          </p:cNvPr>
          <p:cNvSpPr/>
          <p:nvPr/>
        </p:nvSpPr>
        <p:spPr>
          <a:xfrm>
            <a:off x="5972406" y="2597947"/>
            <a:ext cx="6096000" cy="261610"/>
          </a:xfrm>
          <a:prstGeom prst="rect">
            <a:avLst/>
          </a:prstGeom>
          <a:ln>
            <a:solidFill>
              <a:schemeClr val="tx1"/>
            </a:solidFill>
          </a:ln>
        </p:spPr>
        <p:txBody>
          <a:bodyPr>
            <a:spAutoFit/>
          </a:bodyPr>
          <a:lstStyle/>
          <a:p>
            <a:r>
              <a:rPr lang="en-US" sz="1100" dirty="0">
                <a:solidFill>
                  <a:srgbClr val="000000"/>
                </a:solidFill>
                <a:latin typeface="Calibri" panose="020F0502020204030204" pitchFamily="34" charset="0"/>
              </a:rPr>
              <a:t>Kevin explained and demonstrated the class concepts very well.</a:t>
            </a:r>
            <a:endParaRPr lang="en-US" sz="1100" dirty="0"/>
          </a:p>
        </p:txBody>
      </p:sp>
      <p:sp>
        <p:nvSpPr>
          <p:cNvPr id="6" name="Rectangle 5">
            <a:extLst>
              <a:ext uri="{FF2B5EF4-FFF2-40B4-BE49-F238E27FC236}">
                <a16:creationId xmlns:a16="http://schemas.microsoft.com/office/drawing/2014/main" id="{D75495F0-4FCA-C648-9811-66BB17A5008D}"/>
              </a:ext>
            </a:extLst>
          </p:cNvPr>
          <p:cNvSpPr/>
          <p:nvPr/>
        </p:nvSpPr>
        <p:spPr>
          <a:xfrm>
            <a:off x="5972406" y="4081081"/>
            <a:ext cx="6096000" cy="261610"/>
          </a:xfrm>
          <a:prstGeom prst="rect">
            <a:avLst/>
          </a:prstGeom>
          <a:ln>
            <a:solidFill>
              <a:schemeClr val="tx1"/>
            </a:solidFill>
          </a:ln>
        </p:spPr>
        <p:txBody>
          <a:bodyPr>
            <a:spAutoFit/>
          </a:bodyPr>
          <a:lstStyle/>
          <a:p>
            <a:r>
              <a:rPr lang="en-US" sz="1100" dirty="0"/>
              <a:t>Kevin explained the subjects very well.</a:t>
            </a:r>
          </a:p>
        </p:txBody>
      </p:sp>
      <p:sp>
        <p:nvSpPr>
          <p:cNvPr id="7" name="Rectangle 6">
            <a:extLst>
              <a:ext uri="{FF2B5EF4-FFF2-40B4-BE49-F238E27FC236}">
                <a16:creationId xmlns:a16="http://schemas.microsoft.com/office/drawing/2014/main" id="{85777250-2B08-A648-8397-2D4B6CA55D44}"/>
              </a:ext>
            </a:extLst>
          </p:cNvPr>
          <p:cNvSpPr/>
          <p:nvPr/>
        </p:nvSpPr>
        <p:spPr>
          <a:xfrm>
            <a:off x="311435" y="2395395"/>
            <a:ext cx="5331082" cy="1785104"/>
          </a:xfrm>
          <a:prstGeom prst="rect">
            <a:avLst/>
          </a:prstGeom>
          <a:ln>
            <a:solidFill>
              <a:schemeClr val="tx1"/>
            </a:solidFill>
          </a:ln>
        </p:spPr>
        <p:txBody>
          <a:bodyPr wrap="square">
            <a:spAutoFit/>
          </a:bodyPr>
          <a:lstStyle/>
          <a:p>
            <a:r>
              <a:rPr lang="en-US" sz="1100" b="1" dirty="0">
                <a:solidFill>
                  <a:srgbClr val="000000"/>
                </a:solidFill>
                <a:latin typeface="Calibri" panose="020F0502020204030204" pitchFamily="34" charset="0"/>
              </a:rPr>
              <a:t>Testimony from Students</a:t>
            </a:r>
          </a:p>
          <a:p>
            <a:pPr marL="171450" indent="-171450">
              <a:buFont typeface="Arial" panose="020B0604020202020204" pitchFamily="34" charset="0"/>
              <a:buChar char="•"/>
            </a:pPr>
            <a:r>
              <a:rPr lang="en-US" sz="1100" dirty="0">
                <a:solidFill>
                  <a:srgbClr val="000000"/>
                </a:solidFill>
                <a:latin typeface="Calibri" panose="020F0502020204030204" pitchFamily="34" charset="0"/>
              </a:rPr>
              <a:t>I really like how Kevin explains the class concepts and his explanations encourage me to do more research on my own and deepen my skill set.</a:t>
            </a:r>
          </a:p>
          <a:p>
            <a:pPr marL="171450" indent="-171450">
              <a:buFont typeface="Arial" panose="020B0604020202020204" pitchFamily="34" charset="0"/>
              <a:buChar char="•"/>
            </a:pPr>
            <a:r>
              <a:rPr lang="en-US" sz="1100" dirty="0">
                <a:solidFill>
                  <a:srgbClr val="000000"/>
                </a:solidFill>
                <a:latin typeface="Calibri" panose="020F0502020204030204" pitchFamily="34" charset="0"/>
              </a:rPr>
              <a:t>Kevin did a great job on Saturday! The pace was slow enough for him to explain things in depth and gave the class time to digest what was being said. This allowed myself and other students to ask meaningful questions and created a much more interactive class. Great job</a:t>
            </a:r>
          </a:p>
          <a:p>
            <a:pPr marL="171450" indent="-171450">
              <a:buFont typeface="Arial" panose="020B0604020202020204" pitchFamily="34" charset="0"/>
              <a:buChar char="•"/>
            </a:pPr>
            <a:r>
              <a:rPr lang="en-US" sz="1100" dirty="0">
                <a:solidFill>
                  <a:srgbClr val="000000"/>
                </a:solidFill>
                <a:latin typeface="Calibri" panose="020F0502020204030204" pitchFamily="34" charset="0"/>
              </a:rPr>
              <a:t>Thanks for all the encouragement on the projects and presentations.</a:t>
            </a:r>
          </a:p>
          <a:p>
            <a:pPr marL="171450" indent="-171450">
              <a:buFont typeface="Arial" panose="020B0604020202020204" pitchFamily="34" charset="0"/>
              <a:buChar char="•"/>
            </a:pPr>
            <a:r>
              <a:rPr lang="en-US" sz="1100" dirty="0">
                <a:solidFill>
                  <a:srgbClr val="000000"/>
                </a:solidFill>
                <a:latin typeface="Calibri" panose="020F0502020204030204" pitchFamily="34" charset="0"/>
              </a:rPr>
              <a:t>Kevin is an awesome at explaining things and he made class very interesting. He has also a great personality and is always willing to help.</a:t>
            </a:r>
            <a:endParaRPr lang="en-US" sz="1100" dirty="0"/>
          </a:p>
        </p:txBody>
      </p:sp>
      <p:sp>
        <p:nvSpPr>
          <p:cNvPr id="8" name="Rectangle 7">
            <a:extLst>
              <a:ext uri="{FF2B5EF4-FFF2-40B4-BE49-F238E27FC236}">
                <a16:creationId xmlns:a16="http://schemas.microsoft.com/office/drawing/2014/main" id="{6CA4C70A-7EB1-4E46-8EFF-24CC736B9908}"/>
              </a:ext>
            </a:extLst>
          </p:cNvPr>
          <p:cNvSpPr/>
          <p:nvPr/>
        </p:nvSpPr>
        <p:spPr>
          <a:xfrm>
            <a:off x="5972406" y="4433087"/>
            <a:ext cx="6096000" cy="261610"/>
          </a:xfrm>
          <a:prstGeom prst="rect">
            <a:avLst/>
          </a:prstGeom>
          <a:ln>
            <a:solidFill>
              <a:schemeClr val="tx1"/>
            </a:solidFill>
          </a:ln>
        </p:spPr>
        <p:txBody>
          <a:bodyPr>
            <a:spAutoFit/>
          </a:bodyPr>
          <a:lstStyle/>
          <a:p>
            <a:r>
              <a:rPr lang="en-US" sz="1100" dirty="0">
                <a:solidFill>
                  <a:srgbClr val="000000"/>
                </a:solidFill>
                <a:latin typeface="Calibri" panose="020F0502020204030204" pitchFamily="34" charset="0"/>
              </a:rPr>
              <a:t>Kevin explains so well so I can understand the topic very well.</a:t>
            </a:r>
            <a:endParaRPr lang="en-US" sz="1100" dirty="0"/>
          </a:p>
        </p:txBody>
      </p:sp>
      <p:sp>
        <p:nvSpPr>
          <p:cNvPr id="9" name="Rectangle 8">
            <a:extLst>
              <a:ext uri="{FF2B5EF4-FFF2-40B4-BE49-F238E27FC236}">
                <a16:creationId xmlns:a16="http://schemas.microsoft.com/office/drawing/2014/main" id="{2B767EB4-6441-414E-930C-2A6258852AA0}"/>
              </a:ext>
            </a:extLst>
          </p:cNvPr>
          <p:cNvSpPr/>
          <p:nvPr/>
        </p:nvSpPr>
        <p:spPr>
          <a:xfrm>
            <a:off x="5972406" y="4837191"/>
            <a:ext cx="6096000" cy="430887"/>
          </a:xfrm>
          <a:prstGeom prst="rect">
            <a:avLst/>
          </a:prstGeom>
          <a:ln>
            <a:solidFill>
              <a:schemeClr val="tx1"/>
            </a:solidFill>
          </a:ln>
        </p:spPr>
        <p:txBody>
          <a:bodyPr>
            <a:spAutoFit/>
          </a:bodyPr>
          <a:lstStyle/>
          <a:p>
            <a:r>
              <a:rPr lang="en-US" sz="1100" dirty="0">
                <a:solidFill>
                  <a:srgbClr val="000000"/>
                </a:solidFill>
                <a:latin typeface="Calibri" panose="020F0502020204030204" pitchFamily="34" charset="0"/>
              </a:rPr>
              <a:t>The instructor went above and beyond to help with homework. He set up separate sessions outside of class to help.</a:t>
            </a:r>
            <a:endParaRPr lang="en-US" sz="1100" dirty="0"/>
          </a:p>
        </p:txBody>
      </p:sp>
      <p:sp>
        <p:nvSpPr>
          <p:cNvPr id="12" name="Rectangle 11">
            <a:extLst>
              <a:ext uri="{FF2B5EF4-FFF2-40B4-BE49-F238E27FC236}">
                <a16:creationId xmlns:a16="http://schemas.microsoft.com/office/drawing/2014/main" id="{4D3AD6EF-0685-7D4F-92FE-824AF031039A}"/>
              </a:ext>
            </a:extLst>
          </p:cNvPr>
          <p:cNvSpPr/>
          <p:nvPr/>
        </p:nvSpPr>
        <p:spPr>
          <a:xfrm>
            <a:off x="400644" y="4925263"/>
            <a:ext cx="5331082" cy="766354"/>
          </a:xfrm>
          <a:prstGeom prst="rect">
            <a:avLst/>
          </a:prstGeom>
          <a:ln>
            <a:solidFill>
              <a:schemeClr val="tx1"/>
            </a:solidFill>
          </a:ln>
        </p:spPr>
        <p:txBody>
          <a:bodyPr wrap="square">
            <a:spAutoFit/>
          </a:bodyPr>
          <a:lstStyle/>
          <a:p>
            <a:r>
              <a:rPr lang="en-US" sz="1100" dirty="0">
                <a:solidFill>
                  <a:srgbClr val="000000"/>
                </a:solidFill>
                <a:latin typeface="Calibri" panose="020F0502020204030204" pitchFamily="34" charset="0"/>
              </a:rPr>
              <a:t>Could not have asked for a better or a more preferable instructor--Kevin is the best and is teaching us everything we want/need to know about data analytics and more. I truly praise him for his high-caliber skills in data science and in education. He is as bona fide in his role at DU as it gets. Thank you Kevin, for everything.</a:t>
            </a:r>
            <a:endParaRPr lang="en-US" sz="1100" dirty="0"/>
          </a:p>
        </p:txBody>
      </p:sp>
      <p:sp>
        <p:nvSpPr>
          <p:cNvPr id="14" name="Rectangle 13">
            <a:extLst>
              <a:ext uri="{FF2B5EF4-FFF2-40B4-BE49-F238E27FC236}">
                <a16:creationId xmlns:a16="http://schemas.microsoft.com/office/drawing/2014/main" id="{9A68756A-D210-814C-B6C5-6EBA2ECB4C0B}"/>
              </a:ext>
            </a:extLst>
          </p:cNvPr>
          <p:cNvSpPr/>
          <p:nvPr/>
        </p:nvSpPr>
        <p:spPr>
          <a:xfrm>
            <a:off x="400644" y="4386234"/>
            <a:ext cx="5331082" cy="429158"/>
          </a:xfrm>
          <a:prstGeom prst="rect">
            <a:avLst/>
          </a:prstGeom>
          <a:ln>
            <a:solidFill>
              <a:schemeClr val="tx1"/>
            </a:solidFill>
          </a:ln>
        </p:spPr>
        <p:txBody>
          <a:bodyPr wrap="square">
            <a:spAutoFit/>
          </a:bodyPr>
          <a:lstStyle/>
          <a:p>
            <a:r>
              <a:rPr lang="en-US" sz="1100" dirty="0">
                <a:solidFill>
                  <a:srgbClr val="000000"/>
                </a:solidFill>
                <a:latin typeface="Calibri" panose="020F0502020204030204" pitchFamily="34" charset="0"/>
              </a:rPr>
              <a:t>Kevin, the TAs, and the LAs are all awesome, always super helpful, and invest so much into our success--I truly appreciate it so much and I don't take it for granted. Thank you!</a:t>
            </a:r>
            <a:endParaRPr lang="en-US" sz="1100" dirty="0"/>
          </a:p>
        </p:txBody>
      </p:sp>
      <p:sp>
        <p:nvSpPr>
          <p:cNvPr id="15" name="Rectangle 14">
            <a:extLst>
              <a:ext uri="{FF2B5EF4-FFF2-40B4-BE49-F238E27FC236}">
                <a16:creationId xmlns:a16="http://schemas.microsoft.com/office/drawing/2014/main" id="{0761FC52-8571-7A49-BC61-FEB021B3487B}"/>
              </a:ext>
            </a:extLst>
          </p:cNvPr>
          <p:cNvSpPr/>
          <p:nvPr/>
        </p:nvSpPr>
        <p:spPr>
          <a:xfrm>
            <a:off x="5972406" y="3317119"/>
            <a:ext cx="1372492" cy="261610"/>
          </a:xfrm>
          <a:prstGeom prst="rect">
            <a:avLst/>
          </a:prstGeom>
          <a:ln>
            <a:solidFill>
              <a:schemeClr val="tx1"/>
            </a:solidFill>
          </a:ln>
        </p:spPr>
        <p:txBody>
          <a:bodyPr wrap="none">
            <a:spAutoFit/>
          </a:bodyPr>
          <a:lstStyle/>
          <a:p>
            <a:r>
              <a:rPr lang="en-US" sz="1100" dirty="0" err="1">
                <a:solidFill>
                  <a:srgbClr val="000000"/>
                </a:solidFill>
                <a:latin typeface="Calibri" panose="020F0502020204030204" pitchFamily="34" charset="0"/>
              </a:rPr>
              <a:t>kevin</a:t>
            </a:r>
            <a:r>
              <a:rPr lang="en-US" sz="1100" dirty="0">
                <a:solidFill>
                  <a:srgbClr val="000000"/>
                </a:solidFill>
                <a:latin typeface="Calibri" panose="020F0502020204030204" pitchFamily="34" charset="0"/>
              </a:rPr>
              <a:t> is a damn saint</a:t>
            </a:r>
            <a:endParaRPr lang="en-US" sz="1100" dirty="0"/>
          </a:p>
        </p:txBody>
      </p:sp>
    </p:spTree>
    <p:extLst>
      <p:ext uri="{BB962C8B-B14F-4D97-AF65-F5344CB8AC3E}">
        <p14:creationId xmlns:p14="http://schemas.microsoft.com/office/powerpoint/2010/main" val="2382514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6">
            <a:extLst>
              <a:ext uri="{FF2B5EF4-FFF2-40B4-BE49-F238E27FC236}">
                <a16:creationId xmlns:a16="http://schemas.microsoft.com/office/drawing/2014/main" id="{7FA39408-6CA4-EC46-AB1B-E6C234744880}"/>
              </a:ext>
            </a:extLst>
          </p:cNvPr>
          <p:cNvPicPr>
            <a:picLocks noChangeAspect="1"/>
          </p:cNvPicPr>
          <p:nvPr/>
        </p:nvPicPr>
        <p:blipFill>
          <a:blip r:embed="rId2"/>
          <a:stretch>
            <a:fillRect/>
          </a:stretch>
        </p:blipFill>
        <p:spPr>
          <a:xfrm>
            <a:off x="1333500" y="3266980"/>
            <a:ext cx="9525000" cy="3187700"/>
          </a:xfrm>
          <a:prstGeom prst="rect">
            <a:avLst/>
          </a:prstGeom>
        </p:spPr>
      </p:pic>
      <p:sp>
        <p:nvSpPr>
          <p:cNvPr id="3" name="TextBox 2">
            <a:extLst>
              <a:ext uri="{FF2B5EF4-FFF2-40B4-BE49-F238E27FC236}">
                <a16:creationId xmlns:a16="http://schemas.microsoft.com/office/drawing/2014/main" id="{C16DBD81-E59B-FA48-8351-6E88E4CF52CC}"/>
              </a:ext>
            </a:extLst>
          </p:cNvPr>
          <p:cNvSpPr txBox="1"/>
          <p:nvPr/>
        </p:nvSpPr>
        <p:spPr>
          <a:xfrm rot="757503">
            <a:off x="4918719" y="3981069"/>
            <a:ext cx="607283" cy="246221"/>
          </a:xfrm>
          <a:prstGeom prst="rect">
            <a:avLst/>
          </a:prstGeom>
          <a:noFill/>
        </p:spPr>
        <p:txBody>
          <a:bodyPr wrap="square" lIns="0" tIns="0" rIns="0" bIns="0" rtlCol="0">
            <a:spAutoFit/>
          </a:bodyPr>
          <a:lstStyle/>
          <a:p>
            <a:r>
              <a:rPr lang="en-US" sz="1600" dirty="0"/>
              <a:t>Kevin</a:t>
            </a:r>
          </a:p>
        </p:txBody>
      </p:sp>
      <p:pic>
        <p:nvPicPr>
          <p:cNvPr id="4" name="Content Placeholder 4" descr="A picture containing large, clock&#10;&#10;Description automatically generated">
            <a:extLst>
              <a:ext uri="{FF2B5EF4-FFF2-40B4-BE49-F238E27FC236}">
                <a16:creationId xmlns:a16="http://schemas.microsoft.com/office/drawing/2014/main" id="{B7FA641F-75AE-5840-95C6-517EFF764290}"/>
              </a:ext>
            </a:extLst>
          </p:cNvPr>
          <p:cNvPicPr>
            <a:picLocks noChangeAspect="1"/>
          </p:cNvPicPr>
          <p:nvPr/>
        </p:nvPicPr>
        <p:blipFill>
          <a:blip r:embed="rId3"/>
          <a:stretch>
            <a:fillRect/>
          </a:stretch>
        </p:blipFill>
        <p:spPr>
          <a:xfrm>
            <a:off x="155206" y="315728"/>
            <a:ext cx="9891075" cy="3601950"/>
          </a:xfrm>
          <a:prstGeom prst="rect">
            <a:avLst/>
          </a:prstGeom>
        </p:spPr>
      </p:pic>
    </p:spTree>
    <p:extLst>
      <p:ext uri="{BB962C8B-B14F-4D97-AF65-F5344CB8AC3E}">
        <p14:creationId xmlns:p14="http://schemas.microsoft.com/office/powerpoint/2010/main" val="1193965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F3553B-6A5E-864D-BBE7-4FC07331427E}"/>
              </a:ext>
            </a:extLst>
          </p:cNvPr>
          <p:cNvPicPr>
            <a:picLocks noChangeAspect="1"/>
          </p:cNvPicPr>
          <p:nvPr/>
        </p:nvPicPr>
        <p:blipFill>
          <a:blip r:embed="rId2">
            <a:biLevel thresh="50000"/>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1972235" y="242047"/>
            <a:ext cx="5899353" cy="6526944"/>
          </a:xfrm>
          <a:prstGeom prst="rect">
            <a:avLst/>
          </a:prstGeom>
        </p:spPr>
      </p:pic>
    </p:spTree>
    <p:extLst>
      <p:ext uri="{BB962C8B-B14F-4D97-AF65-F5344CB8AC3E}">
        <p14:creationId xmlns:p14="http://schemas.microsoft.com/office/powerpoint/2010/main" val="3822799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A1471B3-7F6F-6745-BBFB-1C4F6EE427D8}"/>
              </a:ext>
            </a:extLst>
          </p:cNvPr>
          <p:cNvSpPr>
            <a:spLocks noGrp="1"/>
          </p:cNvSpPr>
          <p:nvPr>
            <p:ph type="title"/>
          </p:nvPr>
        </p:nvSpPr>
        <p:spPr>
          <a:xfrm>
            <a:off x="1069848" y="484632"/>
            <a:ext cx="10058400" cy="1609344"/>
          </a:xfrm>
        </p:spPr>
        <p:txBody>
          <a:bodyPr>
            <a:normAutofit/>
          </a:bodyPr>
          <a:lstStyle/>
          <a:p>
            <a:r>
              <a:rPr lang="en-US"/>
              <a:t>Introduction – Kevin</a:t>
            </a:r>
          </a:p>
        </p:txBody>
      </p:sp>
      <p:sp>
        <p:nvSpPr>
          <p:cNvPr id="3" name="Content Placeholder 2">
            <a:extLst>
              <a:ext uri="{FF2B5EF4-FFF2-40B4-BE49-F238E27FC236}">
                <a16:creationId xmlns:a16="http://schemas.microsoft.com/office/drawing/2014/main" id="{526DE0EE-B056-0749-A03B-4EBB5574519C}"/>
              </a:ext>
            </a:extLst>
          </p:cNvPr>
          <p:cNvSpPr>
            <a:spLocks noGrp="1"/>
          </p:cNvSpPr>
          <p:nvPr>
            <p:ph idx="1"/>
          </p:nvPr>
        </p:nvSpPr>
        <p:spPr>
          <a:xfrm>
            <a:off x="1069848" y="2320412"/>
            <a:ext cx="10058400" cy="3851787"/>
          </a:xfrm>
        </p:spPr>
        <p:txBody>
          <a:bodyPr>
            <a:normAutofit lnSpcReduction="10000"/>
          </a:bodyPr>
          <a:lstStyle/>
          <a:p>
            <a:r>
              <a:rPr lang="en-US" sz="1400" dirty="0"/>
              <a:t>Current Role: Data Analytics Program Instructor</a:t>
            </a:r>
          </a:p>
          <a:p>
            <a:r>
              <a:rPr lang="en-US" sz="1400" dirty="0"/>
              <a:t>Previous Role: Advanced Analytics Team Lead (Manager)</a:t>
            </a:r>
          </a:p>
          <a:p>
            <a:pPr marL="0" indent="0">
              <a:buNone/>
            </a:pPr>
            <a:endParaRPr lang="en-US" sz="900" dirty="0"/>
          </a:p>
          <a:p>
            <a:r>
              <a:rPr lang="en-US" sz="1400" dirty="0"/>
              <a:t>What I Care About: </a:t>
            </a:r>
          </a:p>
          <a:p>
            <a:pPr lvl="1"/>
            <a:r>
              <a:rPr lang="en-US" sz="1400" dirty="0"/>
              <a:t>Growth &amp; Innovation</a:t>
            </a:r>
          </a:p>
          <a:p>
            <a:pPr lvl="1"/>
            <a:r>
              <a:rPr lang="en-US" sz="1400" dirty="0"/>
              <a:t>Finding the Truth</a:t>
            </a:r>
          </a:p>
          <a:p>
            <a:pPr lvl="1"/>
            <a:r>
              <a:rPr lang="en-US" sz="1400" dirty="0"/>
              <a:t>People Development &amp; Knowledge Sharing</a:t>
            </a:r>
          </a:p>
          <a:p>
            <a:pPr marL="0" indent="0">
              <a:buNone/>
            </a:pPr>
            <a:endParaRPr lang="en-US" sz="900" dirty="0"/>
          </a:p>
          <a:p>
            <a:r>
              <a:rPr lang="en-US" sz="1400" dirty="0"/>
              <a:t>What I’m Passionate About: </a:t>
            </a:r>
          </a:p>
          <a:p>
            <a:pPr lvl="1"/>
            <a:r>
              <a:rPr lang="en-US" sz="1400" dirty="0"/>
              <a:t>Advisory Board Member for Nebula Youth Camp, a Non-Profit Organization that sponsors education for the needy</a:t>
            </a:r>
          </a:p>
          <a:p>
            <a:pPr lvl="1"/>
            <a:r>
              <a:rPr lang="en-US" sz="1400" dirty="0"/>
              <a:t>Top Writer for multiple publications w/ avg. 1000 reads/month on Medium</a:t>
            </a:r>
          </a:p>
          <a:p>
            <a:pPr marL="457200" lvl="1" indent="0">
              <a:buNone/>
            </a:pPr>
            <a:endParaRPr lang="en-US" sz="900" dirty="0"/>
          </a:p>
          <a:p>
            <a:r>
              <a:rPr lang="en-US" sz="1400" dirty="0"/>
              <a:t>Recent Achievements: </a:t>
            </a:r>
          </a:p>
          <a:p>
            <a:pPr lvl="1"/>
            <a:r>
              <a:rPr lang="en-US" sz="1400" dirty="0"/>
              <a:t>Certified for 2 NVIDIA GPU Accelerated Computing Programs (October)</a:t>
            </a:r>
          </a:p>
        </p:txBody>
      </p:sp>
      <p:sp>
        <p:nvSpPr>
          <p:cNvPr id="16" name="Oval 15">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8" name="Oval 17">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936729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8B09B17-96BE-8445-9ABD-1C3AF901911E}"/>
              </a:ext>
            </a:extLst>
          </p:cNvPr>
          <p:cNvPicPr>
            <a:picLocks noChangeAspect="1"/>
          </p:cNvPicPr>
          <p:nvPr/>
        </p:nvPicPr>
        <p:blipFill>
          <a:blip r:embed="rId2"/>
          <a:stretch>
            <a:fillRect/>
          </a:stretch>
        </p:blipFill>
        <p:spPr>
          <a:xfrm>
            <a:off x="6680119" y="3558985"/>
            <a:ext cx="5562705" cy="2823881"/>
          </a:xfrm>
          <a:prstGeom prst="rect">
            <a:avLst/>
          </a:prstGeom>
        </p:spPr>
      </p:pic>
      <p:pic>
        <p:nvPicPr>
          <p:cNvPr id="5" name="Picture 4">
            <a:extLst>
              <a:ext uri="{FF2B5EF4-FFF2-40B4-BE49-F238E27FC236}">
                <a16:creationId xmlns:a16="http://schemas.microsoft.com/office/drawing/2014/main" id="{903BFA18-9C07-984B-9F59-9EA7316A229A}"/>
              </a:ext>
            </a:extLst>
          </p:cNvPr>
          <p:cNvPicPr>
            <a:picLocks noChangeAspect="1"/>
          </p:cNvPicPr>
          <p:nvPr/>
        </p:nvPicPr>
        <p:blipFill>
          <a:blip r:embed="rId3"/>
          <a:stretch>
            <a:fillRect/>
          </a:stretch>
        </p:blipFill>
        <p:spPr>
          <a:xfrm>
            <a:off x="6314303" y="538959"/>
            <a:ext cx="5562705" cy="3027323"/>
          </a:xfrm>
          <a:prstGeom prst="rect">
            <a:avLst/>
          </a:prstGeom>
        </p:spPr>
      </p:pic>
      <p:pic>
        <p:nvPicPr>
          <p:cNvPr id="4" name="Picture 3">
            <a:extLst>
              <a:ext uri="{FF2B5EF4-FFF2-40B4-BE49-F238E27FC236}">
                <a16:creationId xmlns:a16="http://schemas.microsoft.com/office/drawing/2014/main" id="{FA2C75AB-46B1-9047-92B1-FB68CF1380ED}"/>
              </a:ext>
            </a:extLst>
          </p:cNvPr>
          <p:cNvPicPr>
            <a:picLocks noChangeAspect="1"/>
          </p:cNvPicPr>
          <p:nvPr/>
        </p:nvPicPr>
        <p:blipFill>
          <a:blip r:embed="rId4"/>
          <a:stretch>
            <a:fillRect/>
          </a:stretch>
        </p:blipFill>
        <p:spPr>
          <a:xfrm>
            <a:off x="1726" y="3693460"/>
            <a:ext cx="6469023" cy="3167722"/>
          </a:xfrm>
          <a:prstGeom prst="rect">
            <a:avLst/>
          </a:prstGeom>
        </p:spPr>
      </p:pic>
      <p:sp>
        <p:nvSpPr>
          <p:cNvPr id="3" name="Content Placeholder 2">
            <a:extLst>
              <a:ext uri="{FF2B5EF4-FFF2-40B4-BE49-F238E27FC236}">
                <a16:creationId xmlns:a16="http://schemas.microsoft.com/office/drawing/2014/main" id="{5669612C-C496-A942-92C6-CBAF781E03E5}"/>
              </a:ext>
            </a:extLst>
          </p:cNvPr>
          <p:cNvSpPr>
            <a:spLocks noGrp="1"/>
          </p:cNvSpPr>
          <p:nvPr>
            <p:ph idx="1"/>
          </p:nvPr>
        </p:nvSpPr>
        <p:spPr>
          <a:xfrm>
            <a:off x="838200" y="969307"/>
            <a:ext cx="5257800" cy="2459693"/>
          </a:xfrm>
        </p:spPr>
        <p:txBody>
          <a:bodyPr>
            <a:normAutofit fontScale="92500" lnSpcReduction="20000"/>
          </a:bodyPr>
          <a:lstStyle/>
          <a:p>
            <a:endParaRPr lang="en-US" sz="1600" dirty="0"/>
          </a:p>
          <a:p>
            <a:pPr marL="0" indent="0">
              <a:buNone/>
            </a:pPr>
            <a:endParaRPr lang="en-US" sz="1600" dirty="0"/>
          </a:p>
          <a:p>
            <a:pPr marL="0" indent="0">
              <a:buNone/>
            </a:pPr>
            <a:r>
              <a:rPr lang="en-US" sz="1600" dirty="0"/>
              <a:t>As An Instructor: </a:t>
            </a:r>
          </a:p>
          <a:p>
            <a:r>
              <a:rPr lang="en-US" sz="1600" dirty="0"/>
              <a:t>High overall satisfaction and net promoter score</a:t>
            </a:r>
          </a:p>
          <a:p>
            <a:r>
              <a:rPr lang="en-US" sz="1600" dirty="0"/>
              <a:t>Actively measure and monitor student feedback</a:t>
            </a:r>
          </a:p>
          <a:p>
            <a:r>
              <a:rPr lang="en-US" sz="1600" dirty="0"/>
              <a:t>Genuine, meaningful feedback on projects and presentations</a:t>
            </a:r>
          </a:p>
          <a:p>
            <a:r>
              <a:rPr lang="en-US" sz="1600" dirty="0"/>
              <a:t>Give clear directions and actively provide support</a:t>
            </a:r>
          </a:p>
        </p:txBody>
      </p:sp>
      <p:sp>
        <p:nvSpPr>
          <p:cNvPr id="27" name="Rectangle 26">
            <a:extLst>
              <a:ext uri="{FF2B5EF4-FFF2-40B4-BE49-F238E27FC236}">
                <a16:creationId xmlns:a16="http://schemas.microsoft.com/office/drawing/2014/main" id="{EBD280C7-38CC-C84D-9627-F0A2F510EF1F}"/>
              </a:ext>
            </a:extLst>
          </p:cNvPr>
          <p:cNvSpPr/>
          <p:nvPr/>
        </p:nvSpPr>
        <p:spPr>
          <a:xfrm>
            <a:off x="8308928" y="1251658"/>
            <a:ext cx="3193700" cy="1938992"/>
          </a:xfrm>
          <a:prstGeom prst="rect">
            <a:avLst/>
          </a:prstGeom>
          <a:ln>
            <a:noFill/>
          </a:ln>
        </p:spPr>
        <p:txBody>
          <a:bodyPr wrap="square" lIns="45720" tIns="0" rIns="45720" bIns="0">
            <a:spAutoFit/>
          </a:bodyPr>
          <a:lstStyle/>
          <a:p>
            <a:r>
              <a:rPr lang="en-US" sz="900" b="1" dirty="0">
                <a:solidFill>
                  <a:srgbClr val="000000"/>
                </a:solidFill>
                <a:latin typeface="Calibri" panose="020F0502020204030204" pitchFamily="34" charset="0"/>
              </a:rPr>
              <a:t>Testimony from Students</a:t>
            </a:r>
          </a:p>
          <a:p>
            <a:pPr marL="171450" indent="-171450">
              <a:buFont typeface="Arial" panose="020B0604020202020204" pitchFamily="34" charset="0"/>
              <a:buChar char="•"/>
            </a:pPr>
            <a:r>
              <a:rPr lang="en-US" sz="900" dirty="0">
                <a:solidFill>
                  <a:srgbClr val="000000"/>
                </a:solidFill>
                <a:latin typeface="Calibri" panose="020F0502020204030204" pitchFamily="34" charset="0"/>
              </a:rPr>
              <a:t>“I really like how Kevin explains the class concepts and his explanations encourage me to do more research on my own and deepen my skill set”</a:t>
            </a:r>
          </a:p>
          <a:p>
            <a:pPr marL="171450" indent="-171450">
              <a:buFont typeface="Arial" panose="020B0604020202020204" pitchFamily="34" charset="0"/>
              <a:buChar char="•"/>
            </a:pPr>
            <a:r>
              <a:rPr lang="en-US" sz="900" dirty="0">
                <a:solidFill>
                  <a:srgbClr val="000000"/>
                </a:solidFill>
                <a:latin typeface="Calibri" panose="020F0502020204030204" pitchFamily="34" charset="0"/>
              </a:rPr>
              <a:t>“?Kevin did a great job on Saturday! The pace was slow enough for him to explain things in depth and gave the class time to digest what was being said. This allowed myself and other students to ask meaningful questions and created a much more interactive class. Great job”</a:t>
            </a:r>
          </a:p>
          <a:p>
            <a:pPr marL="171450" indent="-171450">
              <a:buFont typeface="Arial" panose="020B0604020202020204" pitchFamily="34" charset="0"/>
              <a:buChar char="•"/>
            </a:pPr>
            <a:r>
              <a:rPr lang="en-US" sz="900" dirty="0">
                <a:solidFill>
                  <a:srgbClr val="000000"/>
                </a:solidFill>
                <a:latin typeface="Calibri" panose="020F0502020204030204" pitchFamily="34" charset="0"/>
              </a:rPr>
              <a:t>“Thanks for all the encouragement on the projects and presentations”</a:t>
            </a:r>
          </a:p>
          <a:p>
            <a:pPr marL="171450" indent="-171450">
              <a:buFont typeface="Arial" panose="020B0604020202020204" pitchFamily="34" charset="0"/>
              <a:buChar char="•"/>
            </a:pPr>
            <a:r>
              <a:rPr lang="en-US" sz="900" dirty="0">
                <a:solidFill>
                  <a:srgbClr val="000000"/>
                </a:solidFill>
                <a:latin typeface="Calibri" panose="020F0502020204030204" pitchFamily="34" charset="0"/>
              </a:rPr>
              <a:t>“Kevin is an awesome at explaining things and he made class very interesting. He has also a great personality and is always willing to help</a:t>
            </a:r>
            <a:endParaRPr lang="en-US" sz="900" dirty="0"/>
          </a:p>
        </p:txBody>
      </p:sp>
      <p:sp>
        <p:nvSpPr>
          <p:cNvPr id="8" name="Title 1">
            <a:extLst>
              <a:ext uri="{FF2B5EF4-FFF2-40B4-BE49-F238E27FC236}">
                <a16:creationId xmlns:a16="http://schemas.microsoft.com/office/drawing/2014/main" id="{C4DDB88D-C9F7-1541-8F37-A13718DD7F00}"/>
              </a:ext>
            </a:extLst>
          </p:cNvPr>
          <p:cNvSpPr txBox="1">
            <a:spLocks/>
          </p:cNvSpPr>
          <p:nvPr/>
        </p:nvSpPr>
        <p:spPr>
          <a:xfrm>
            <a:off x="1069848" y="484632"/>
            <a:ext cx="10058400"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5">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4000" dirty="0"/>
              <a:t>Passion For Public Service</a:t>
            </a:r>
          </a:p>
        </p:txBody>
      </p:sp>
      <p:sp>
        <p:nvSpPr>
          <p:cNvPr id="10" name="TextBox 9">
            <a:extLst>
              <a:ext uri="{FF2B5EF4-FFF2-40B4-BE49-F238E27FC236}">
                <a16:creationId xmlns:a16="http://schemas.microsoft.com/office/drawing/2014/main" id="{5701F563-0A73-BA46-9A1A-E89AAE8E1344}"/>
              </a:ext>
            </a:extLst>
          </p:cNvPr>
          <p:cNvSpPr txBox="1"/>
          <p:nvPr/>
        </p:nvSpPr>
        <p:spPr>
          <a:xfrm>
            <a:off x="8452624" y="404074"/>
            <a:ext cx="1706136" cy="215444"/>
          </a:xfrm>
          <a:prstGeom prst="rect">
            <a:avLst/>
          </a:prstGeom>
          <a:noFill/>
        </p:spPr>
        <p:txBody>
          <a:bodyPr wrap="square" rtlCol="0">
            <a:spAutoFit/>
          </a:bodyPr>
          <a:lstStyle/>
          <a:p>
            <a:r>
              <a:rPr lang="en-US" sz="800" dirty="0"/>
              <a:t>Student Feedback Rating (1-5)</a:t>
            </a:r>
          </a:p>
        </p:txBody>
      </p:sp>
    </p:spTree>
    <p:extLst>
      <p:ext uri="{BB962C8B-B14F-4D97-AF65-F5344CB8AC3E}">
        <p14:creationId xmlns:p14="http://schemas.microsoft.com/office/powerpoint/2010/main" val="447915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3CF298C-D45B-4448-A0A1-6D971DC89771}"/>
              </a:ext>
            </a:extLst>
          </p:cNvPr>
          <p:cNvPicPr>
            <a:picLocks noChangeAspect="1"/>
          </p:cNvPicPr>
          <p:nvPr/>
        </p:nvPicPr>
        <p:blipFill>
          <a:blip r:embed="rId2"/>
          <a:stretch>
            <a:fillRect/>
          </a:stretch>
        </p:blipFill>
        <p:spPr>
          <a:xfrm>
            <a:off x="7846661" y="1178740"/>
            <a:ext cx="3086100" cy="3200400"/>
          </a:xfrm>
          <a:prstGeom prst="rect">
            <a:avLst/>
          </a:prstGeom>
        </p:spPr>
      </p:pic>
      <p:sp>
        <p:nvSpPr>
          <p:cNvPr id="7" name="Title 6">
            <a:extLst>
              <a:ext uri="{FF2B5EF4-FFF2-40B4-BE49-F238E27FC236}">
                <a16:creationId xmlns:a16="http://schemas.microsoft.com/office/drawing/2014/main" id="{0E554A3D-1D9D-7846-A835-E27505F7BDBD}"/>
              </a:ext>
            </a:extLst>
          </p:cNvPr>
          <p:cNvSpPr>
            <a:spLocks noGrp="1"/>
          </p:cNvSpPr>
          <p:nvPr>
            <p:ph type="title"/>
          </p:nvPr>
        </p:nvSpPr>
        <p:spPr/>
        <p:txBody>
          <a:bodyPr>
            <a:normAutofit/>
          </a:bodyPr>
          <a:lstStyle/>
          <a:p>
            <a:r>
              <a:rPr lang="en-US" sz="4000" dirty="0"/>
              <a:t>Why Spin and What Do I Bring to the Team</a:t>
            </a:r>
          </a:p>
        </p:txBody>
      </p:sp>
      <p:sp>
        <p:nvSpPr>
          <p:cNvPr id="9" name="Content Placeholder 8">
            <a:extLst>
              <a:ext uri="{FF2B5EF4-FFF2-40B4-BE49-F238E27FC236}">
                <a16:creationId xmlns:a16="http://schemas.microsoft.com/office/drawing/2014/main" id="{38067A3D-E253-234C-8C44-69763DECD819}"/>
              </a:ext>
            </a:extLst>
          </p:cNvPr>
          <p:cNvSpPr>
            <a:spLocks noGrp="1"/>
          </p:cNvSpPr>
          <p:nvPr>
            <p:ph idx="1"/>
          </p:nvPr>
        </p:nvSpPr>
        <p:spPr/>
        <p:txBody>
          <a:bodyPr>
            <a:normAutofit/>
          </a:bodyPr>
          <a:lstStyle/>
          <a:p>
            <a:pPr marL="0" indent="0">
              <a:buNone/>
            </a:pPr>
            <a:endParaRPr lang="en-US" dirty="0"/>
          </a:p>
          <a:p>
            <a:endParaRPr lang="en-US" dirty="0"/>
          </a:p>
          <a:p>
            <a:endParaRPr lang="en-US" dirty="0"/>
          </a:p>
          <a:p>
            <a:endParaRPr lang="en-US" dirty="0"/>
          </a:p>
          <a:p>
            <a:endParaRPr lang="en-US" dirty="0"/>
          </a:p>
          <a:p>
            <a:r>
              <a:rPr lang="en-US" dirty="0"/>
              <a:t>Spin has a proven record on its commitment to sustainability, safety, affordability, and science. The company’s values align with my goals to create a social impact. </a:t>
            </a:r>
          </a:p>
          <a:p>
            <a:r>
              <a:rPr lang="en-US" dirty="0"/>
              <a:t>Spin is part of the Ford family, with a long-standing history and expertise on transportation and technology. </a:t>
            </a:r>
          </a:p>
          <a:p>
            <a:r>
              <a:rPr lang="en-US" dirty="0"/>
              <a:t>Spin is riddled with Optimization challenges – I want to help solve these problems</a:t>
            </a:r>
          </a:p>
          <a:p>
            <a:endParaRPr lang="en-US" dirty="0"/>
          </a:p>
          <a:p>
            <a:endParaRPr lang="en-US" dirty="0"/>
          </a:p>
        </p:txBody>
      </p:sp>
      <p:pic>
        <p:nvPicPr>
          <p:cNvPr id="14" name="Content Placeholder 4" descr="A picture containing large, clock&#10;&#10;Description automatically generated">
            <a:extLst>
              <a:ext uri="{FF2B5EF4-FFF2-40B4-BE49-F238E27FC236}">
                <a16:creationId xmlns:a16="http://schemas.microsoft.com/office/drawing/2014/main" id="{EFD6E5E9-2CF9-AE4D-A342-56C3EFBEF17B}"/>
              </a:ext>
            </a:extLst>
          </p:cNvPr>
          <p:cNvPicPr>
            <a:picLocks noChangeAspect="1"/>
          </p:cNvPicPr>
          <p:nvPr/>
        </p:nvPicPr>
        <p:blipFill>
          <a:blip r:embed="rId3"/>
          <a:stretch>
            <a:fillRect/>
          </a:stretch>
        </p:blipFill>
        <p:spPr>
          <a:xfrm>
            <a:off x="1035423" y="1607718"/>
            <a:ext cx="5998438" cy="2184401"/>
          </a:xfrm>
          <a:prstGeom prst="rect">
            <a:avLst/>
          </a:prstGeom>
        </p:spPr>
      </p:pic>
      <p:cxnSp>
        <p:nvCxnSpPr>
          <p:cNvPr id="16" name="Straight Connector 15">
            <a:extLst>
              <a:ext uri="{FF2B5EF4-FFF2-40B4-BE49-F238E27FC236}">
                <a16:creationId xmlns:a16="http://schemas.microsoft.com/office/drawing/2014/main" id="{81FC7129-076A-9349-9237-665BABCFE76C}"/>
              </a:ext>
            </a:extLst>
          </p:cNvPr>
          <p:cNvCxnSpPr>
            <a:cxnSpLocks/>
          </p:cNvCxnSpPr>
          <p:nvPr/>
        </p:nvCxnSpPr>
        <p:spPr>
          <a:xfrm flipV="1">
            <a:off x="7033861" y="2026024"/>
            <a:ext cx="1258491" cy="639716"/>
          </a:xfrm>
          <a:prstGeom prst="line">
            <a:avLst/>
          </a:prstGeom>
          <a:ln w="38100">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2C20817B-BA57-BE45-806B-3878F764EFE3}"/>
              </a:ext>
            </a:extLst>
          </p:cNvPr>
          <p:cNvCxnSpPr>
            <a:cxnSpLocks/>
          </p:cNvCxnSpPr>
          <p:nvPr/>
        </p:nvCxnSpPr>
        <p:spPr>
          <a:xfrm>
            <a:off x="7058654" y="3030071"/>
            <a:ext cx="1233698" cy="475415"/>
          </a:xfrm>
          <a:prstGeom prst="line">
            <a:avLst/>
          </a:prstGeom>
          <a:ln w="38100">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94565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561CB-B438-E848-8A7B-B55551426915}"/>
              </a:ext>
            </a:extLst>
          </p:cNvPr>
          <p:cNvSpPr>
            <a:spLocks noGrp="1"/>
          </p:cNvSpPr>
          <p:nvPr>
            <p:ph type="title"/>
          </p:nvPr>
        </p:nvSpPr>
        <p:spPr/>
        <p:txBody>
          <a:bodyPr>
            <a:normAutofit/>
          </a:bodyPr>
          <a:lstStyle/>
          <a:p>
            <a:r>
              <a:rPr lang="en-US" sz="4000" dirty="0"/>
              <a:t>Partnership is Key to Sustainability</a:t>
            </a:r>
          </a:p>
        </p:txBody>
      </p:sp>
      <p:sp>
        <p:nvSpPr>
          <p:cNvPr id="3" name="Content Placeholder 2">
            <a:extLst>
              <a:ext uri="{FF2B5EF4-FFF2-40B4-BE49-F238E27FC236}">
                <a16:creationId xmlns:a16="http://schemas.microsoft.com/office/drawing/2014/main" id="{F3B45440-17B7-6A4D-9A24-C89BB65224CD}"/>
              </a:ext>
            </a:extLst>
          </p:cNvPr>
          <p:cNvSpPr>
            <a:spLocks noGrp="1"/>
          </p:cNvSpPr>
          <p:nvPr>
            <p:ph idx="1"/>
          </p:nvPr>
        </p:nvSpPr>
        <p:spPr/>
        <p:txBody>
          <a:bodyPr/>
          <a:lstStyle/>
          <a:p>
            <a:r>
              <a:rPr lang="en-US" dirty="0"/>
              <a:t>Micro-mobility service providers require legal permits to operate</a:t>
            </a:r>
          </a:p>
          <a:p>
            <a:pPr lvl="1"/>
            <a:r>
              <a:rPr lang="en-US" dirty="0"/>
              <a:t>Prevents cities from being flooded with (unused) scooters</a:t>
            </a:r>
          </a:p>
          <a:p>
            <a:r>
              <a:rPr lang="en-US" dirty="0"/>
              <a:t>Legal permits are hard to obtain because 1) cost and 2) community resistance</a:t>
            </a:r>
          </a:p>
          <a:p>
            <a:r>
              <a:rPr lang="en-US" dirty="0"/>
              <a:t>Focus on developing relationship w/ partners to continue to expand and operate</a:t>
            </a:r>
          </a:p>
          <a:p>
            <a:pPr lvl="1"/>
            <a:r>
              <a:rPr lang="en-US" dirty="0"/>
              <a:t>Community Impact</a:t>
            </a:r>
          </a:p>
          <a:p>
            <a:pPr lvl="1"/>
            <a:r>
              <a:rPr lang="en-US" dirty="0"/>
              <a:t>Congestion and Littering</a:t>
            </a:r>
          </a:p>
          <a:p>
            <a:pPr lvl="1"/>
            <a:r>
              <a:rPr lang="en-US" dirty="0"/>
              <a:t>Safety</a:t>
            </a:r>
          </a:p>
          <a:p>
            <a:pPr lvl="1"/>
            <a:r>
              <a:rPr lang="en-US" dirty="0"/>
              <a:t>Convenience</a:t>
            </a:r>
          </a:p>
          <a:p>
            <a:r>
              <a:rPr lang="en-US" dirty="0"/>
              <a:t>Partners care about 1) compliance and 2) if the operator is maintaining ethical vehicle deployment</a:t>
            </a:r>
          </a:p>
          <a:p>
            <a:pPr lvl="1"/>
            <a:r>
              <a:rPr lang="en-US" dirty="0"/>
              <a:t>Operator’s commitment to provide equitable service, especially to essential services</a:t>
            </a:r>
          </a:p>
          <a:p>
            <a:pPr lvl="1"/>
            <a:endParaRPr lang="en-US" dirty="0"/>
          </a:p>
          <a:p>
            <a:endParaRPr lang="en-US" dirty="0"/>
          </a:p>
          <a:p>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2821159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Picture 68" descr="Map&#10;&#10;Description automatically generated">
            <a:extLst>
              <a:ext uri="{FF2B5EF4-FFF2-40B4-BE49-F238E27FC236}">
                <a16:creationId xmlns:a16="http://schemas.microsoft.com/office/drawing/2014/main" id="{3827C346-7E1D-D74C-A0C8-6D7C4204B22A}"/>
              </a:ext>
            </a:extLst>
          </p:cNvPr>
          <p:cNvPicPr>
            <a:picLocks noChangeAspect="1"/>
          </p:cNvPicPr>
          <p:nvPr/>
        </p:nvPicPr>
        <p:blipFill>
          <a:blip r:embed="rId2"/>
          <a:stretch>
            <a:fillRect/>
          </a:stretch>
        </p:blipFill>
        <p:spPr>
          <a:xfrm>
            <a:off x="8436906" y="3827264"/>
            <a:ext cx="2916354" cy="2175046"/>
          </a:xfrm>
          <a:prstGeom prst="rect">
            <a:avLst/>
          </a:prstGeom>
        </p:spPr>
      </p:pic>
      <p:pic>
        <p:nvPicPr>
          <p:cNvPr id="68" name="Picture 67" descr="Map&#10;&#10;Description automatically generated">
            <a:extLst>
              <a:ext uri="{FF2B5EF4-FFF2-40B4-BE49-F238E27FC236}">
                <a16:creationId xmlns:a16="http://schemas.microsoft.com/office/drawing/2014/main" id="{C8DA5DE9-1863-7D47-860E-EC53E21D87FD}"/>
              </a:ext>
            </a:extLst>
          </p:cNvPr>
          <p:cNvPicPr>
            <a:picLocks noChangeAspect="1"/>
          </p:cNvPicPr>
          <p:nvPr/>
        </p:nvPicPr>
        <p:blipFill>
          <a:blip r:embed="rId2"/>
          <a:stretch>
            <a:fillRect/>
          </a:stretch>
        </p:blipFill>
        <p:spPr>
          <a:xfrm>
            <a:off x="838740" y="3827264"/>
            <a:ext cx="2916354" cy="2175046"/>
          </a:xfrm>
          <a:prstGeom prst="rect">
            <a:avLst/>
          </a:prstGeom>
        </p:spPr>
      </p:pic>
      <p:sp>
        <p:nvSpPr>
          <p:cNvPr id="2" name="Title 1">
            <a:extLst>
              <a:ext uri="{FF2B5EF4-FFF2-40B4-BE49-F238E27FC236}">
                <a16:creationId xmlns:a16="http://schemas.microsoft.com/office/drawing/2014/main" id="{BA2561CB-B438-E848-8A7B-B55551426915}"/>
              </a:ext>
            </a:extLst>
          </p:cNvPr>
          <p:cNvSpPr>
            <a:spLocks noGrp="1"/>
          </p:cNvSpPr>
          <p:nvPr>
            <p:ph type="title"/>
          </p:nvPr>
        </p:nvSpPr>
        <p:spPr/>
        <p:txBody>
          <a:bodyPr>
            <a:normAutofit/>
          </a:bodyPr>
          <a:lstStyle/>
          <a:p>
            <a:r>
              <a:rPr lang="en-US" sz="4000" dirty="0"/>
              <a:t>Balancing Coverage is the Key to success</a:t>
            </a:r>
          </a:p>
        </p:txBody>
      </p:sp>
      <p:sp>
        <p:nvSpPr>
          <p:cNvPr id="3" name="Content Placeholder 2">
            <a:extLst>
              <a:ext uri="{FF2B5EF4-FFF2-40B4-BE49-F238E27FC236}">
                <a16:creationId xmlns:a16="http://schemas.microsoft.com/office/drawing/2014/main" id="{F3B45440-17B7-6A4D-9A24-C89BB65224CD}"/>
              </a:ext>
            </a:extLst>
          </p:cNvPr>
          <p:cNvSpPr>
            <a:spLocks noGrp="1"/>
          </p:cNvSpPr>
          <p:nvPr>
            <p:ph idx="1"/>
          </p:nvPr>
        </p:nvSpPr>
        <p:spPr/>
        <p:txBody>
          <a:bodyPr/>
          <a:lstStyle/>
          <a:p>
            <a:r>
              <a:rPr lang="en-US" dirty="0"/>
              <a:t>“VPM” a.k.a. vehicles per mile</a:t>
            </a:r>
          </a:p>
          <a:p>
            <a:pPr lvl="1"/>
            <a:r>
              <a:rPr lang="en-US" dirty="0"/>
              <a:t>Definition: the number of vehicles per half-mile radius (or 1000 steps)</a:t>
            </a:r>
          </a:p>
          <a:p>
            <a:endParaRPr lang="en-US" dirty="0"/>
          </a:p>
          <a:p>
            <a:pPr lvl="1"/>
            <a:endParaRPr lang="en-US" dirty="0"/>
          </a:p>
        </p:txBody>
      </p:sp>
      <p:pic>
        <p:nvPicPr>
          <p:cNvPr id="7" name="Picture 6">
            <a:extLst>
              <a:ext uri="{FF2B5EF4-FFF2-40B4-BE49-F238E27FC236}">
                <a16:creationId xmlns:a16="http://schemas.microsoft.com/office/drawing/2014/main" id="{3B7EFADD-524A-3D44-81E9-D06B0C2D6669}"/>
              </a:ext>
            </a:extLst>
          </p:cNvPr>
          <p:cNvPicPr>
            <a:picLocks noChangeAspect="1"/>
          </p:cNvPicPr>
          <p:nvPr/>
        </p:nvPicPr>
        <p:blipFill>
          <a:blip r:embed="rId3"/>
          <a:stretch>
            <a:fillRect/>
          </a:stretch>
        </p:blipFill>
        <p:spPr>
          <a:xfrm>
            <a:off x="1672683" y="4291361"/>
            <a:ext cx="304800" cy="304800"/>
          </a:xfrm>
          <a:prstGeom prst="rect">
            <a:avLst/>
          </a:prstGeom>
        </p:spPr>
      </p:pic>
      <p:pic>
        <p:nvPicPr>
          <p:cNvPr id="8" name="Picture 7">
            <a:extLst>
              <a:ext uri="{FF2B5EF4-FFF2-40B4-BE49-F238E27FC236}">
                <a16:creationId xmlns:a16="http://schemas.microsoft.com/office/drawing/2014/main" id="{79E89F3B-0DC9-4547-8A85-7305E8381C76}"/>
              </a:ext>
            </a:extLst>
          </p:cNvPr>
          <p:cNvPicPr>
            <a:picLocks noChangeAspect="1"/>
          </p:cNvPicPr>
          <p:nvPr/>
        </p:nvPicPr>
        <p:blipFill>
          <a:blip r:embed="rId3"/>
          <a:stretch>
            <a:fillRect/>
          </a:stretch>
        </p:blipFill>
        <p:spPr>
          <a:xfrm>
            <a:off x="1825083" y="4443761"/>
            <a:ext cx="304800" cy="304800"/>
          </a:xfrm>
          <a:prstGeom prst="rect">
            <a:avLst/>
          </a:prstGeom>
        </p:spPr>
      </p:pic>
      <p:pic>
        <p:nvPicPr>
          <p:cNvPr id="9" name="Picture 8">
            <a:extLst>
              <a:ext uri="{FF2B5EF4-FFF2-40B4-BE49-F238E27FC236}">
                <a16:creationId xmlns:a16="http://schemas.microsoft.com/office/drawing/2014/main" id="{3018C2EC-79BC-D542-BC2F-EB63796707D0}"/>
              </a:ext>
            </a:extLst>
          </p:cNvPr>
          <p:cNvPicPr>
            <a:picLocks noChangeAspect="1"/>
          </p:cNvPicPr>
          <p:nvPr/>
        </p:nvPicPr>
        <p:blipFill>
          <a:blip r:embed="rId3"/>
          <a:stretch>
            <a:fillRect/>
          </a:stretch>
        </p:blipFill>
        <p:spPr>
          <a:xfrm>
            <a:off x="1977483" y="4596161"/>
            <a:ext cx="304800" cy="304800"/>
          </a:xfrm>
          <a:prstGeom prst="rect">
            <a:avLst/>
          </a:prstGeom>
        </p:spPr>
      </p:pic>
      <p:pic>
        <p:nvPicPr>
          <p:cNvPr id="10" name="Picture 9">
            <a:extLst>
              <a:ext uri="{FF2B5EF4-FFF2-40B4-BE49-F238E27FC236}">
                <a16:creationId xmlns:a16="http://schemas.microsoft.com/office/drawing/2014/main" id="{658F8FA8-54AF-DE46-9790-CA99009AC280}"/>
              </a:ext>
            </a:extLst>
          </p:cNvPr>
          <p:cNvPicPr>
            <a:picLocks noChangeAspect="1"/>
          </p:cNvPicPr>
          <p:nvPr/>
        </p:nvPicPr>
        <p:blipFill>
          <a:blip r:embed="rId3"/>
          <a:stretch>
            <a:fillRect/>
          </a:stretch>
        </p:blipFill>
        <p:spPr>
          <a:xfrm>
            <a:off x="2129883" y="4748561"/>
            <a:ext cx="304800" cy="304800"/>
          </a:xfrm>
          <a:prstGeom prst="rect">
            <a:avLst/>
          </a:prstGeom>
        </p:spPr>
      </p:pic>
      <p:pic>
        <p:nvPicPr>
          <p:cNvPr id="11" name="Picture 10">
            <a:extLst>
              <a:ext uri="{FF2B5EF4-FFF2-40B4-BE49-F238E27FC236}">
                <a16:creationId xmlns:a16="http://schemas.microsoft.com/office/drawing/2014/main" id="{4AB95BF8-24DA-7343-AD3F-56B4A4281161}"/>
              </a:ext>
            </a:extLst>
          </p:cNvPr>
          <p:cNvPicPr>
            <a:picLocks noChangeAspect="1"/>
          </p:cNvPicPr>
          <p:nvPr/>
        </p:nvPicPr>
        <p:blipFill>
          <a:blip r:embed="rId3"/>
          <a:stretch>
            <a:fillRect/>
          </a:stretch>
        </p:blipFill>
        <p:spPr>
          <a:xfrm>
            <a:off x="2282283" y="4900961"/>
            <a:ext cx="304800" cy="304800"/>
          </a:xfrm>
          <a:prstGeom prst="rect">
            <a:avLst/>
          </a:prstGeom>
        </p:spPr>
      </p:pic>
      <p:pic>
        <p:nvPicPr>
          <p:cNvPr id="12" name="Picture 11">
            <a:extLst>
              <a:ext uri="{FF2B5EF4-FFF2-40B4-BE49-F238E27FC236}">
                <a16:creationId xmlns:a16="http://schemas.microsoft.com/office/drawing/2014/main" id="{7D4A42F4-22AB-254A-A988-68672ED7B43A}"/>
              </a:ext>
            </a:extLst>
          </p:cNvPr>
          <p:cNvPicPr>
            <a:picLocks noChangeAspect="1"/>
          </p:cNvPicPr>
          <p:nvPr/>
        </p:nvPicPr>
        <p:blipFill>
          <a:blip r:embed="rId3"/>
          <a:stretch>
            <a:fillRect/>
          </a:stretch>
        </p:blipFill>
        <p:spPr>
          <a:xfrm>
            <a:off x="2434683" y="5053361"/>
            <a:ext cx="304800" cy="304800"/>
          </a:xfrm>
          <a:prstGeom prst="rect">
            <a:avLst/>
          </a:prstGeom>
        </p:spPr>
      </p:pic>
      <p:pic>
        <p:nvPicPr>
          <p:cNvPr id="13" name="Picture 12">
            <a:extLst>
              <a:ext uri="{FF2B5EF4-FFF2-40B4-BE49-F238E27FC236}">
                <a16:creationId xmlns:a16="http://schemas.microsoft.com/office/drawing/2014/main" id="{FA89A284-B30C-0449-B1BC-371F5CA18945}"/>
              </a:ext>
            </a:extLst>
          </p:cNvPr>
          <p:cNvPicPr>
            <a:picLocks noChangeAspect="1"/>
          </p:cNvPicPr>
          <p:nvPr/>
        </p:nvPicPr>
        <p:blipFill>
          <a:blip r:embed="rId3"/>
          <a:stretch>
            <a:fillRect/>
          </a:stretch>
        </p:blipFill>
        <p:spPr>
          <a:xfrm>
            <a:off x="2587083" y="5205761"/>
            <a:ext cx="304800" cy="304800"/>
          </a:xfrm>
          <a:prstGeom prst="rect">
            <a:avLst/>
          </a:prstGeom>
        </p:spPr>
      </p:pic>
      <p:pic>
        <p:nvPicPr>
          <p:cNvPr id="14" name="Picture 13">
            <a:extLst>
              <a:ext uri="{FF2B5EF4-FFF2-40B4-BE49-F238E27FC236}">
                <a16:creationId xmlns:a16="http://schemas.microsoft.com/office/drawing/2014/main" id="{0B079012-C4CE-4E46-937D-4C720E5D6DD5}"/>
              </a:ext>
            </a:extLst>
          </p:cNvPr>
          <p:cNvPicPr>
            <a:picLocks noChangeAspect="1"/>
          </p:cNvPicPr>
          <p:nvPr/>
        </p:nvPicPr>
        <p:blipFill>
          <a:blip r:embed="rId3"/>
          <a:stretch>
            <a:fillRect/>
          </a:stretch>
        </p:blipFill>
        <p:spPr>
          <a:xfrm>
            <a:off x="2739483" y="5358161"/>
            <a:ext cx="304800" cy="304800"/>
          </a:xfrm>
          <a:prstGeom prst="rect">
            <a:avLst/>
          </a:prstGeom>
        </p:spPr>
      </p:pic>
      <p:pic>
        <p:nvPicPr>
          <p:cNvPr id="15" name="Picture 14">
            <a:extLst>
              <a:ext uri="{FF2B5EF4-FFF2-40B4-BE49-F238E27FC236}">
                <a16:creationId xmlns:a16="http://schemas.microsoft.com/office/drawing/2014/main" id="{92C674BC-62B4-1849-92D3-198CF8044E80}"/>
              </a:ext>
            </a:extLst>
          </p:cNvPr>
          <p:cNvPicPr>
            <a:picLocks noChangeAspect="1"/>
          </p:cNvPicPr>
          <p:nvPr/>
        </p:nvPicPr>
        <p:blipFill>
          <a:blip r:embed="rId3"/>
          <a:stretch>
            <a:fillRect/>
          </a:stretch>
        </p:blipFill>
        <p:spPr>
          <a:xfrm>
            <a:off x="1400664" y="4587575"/>
            <a:ext cx="304800" cy="304800"/>
          </a:xfrm>
          <a:prstGeom prst="rect">
            <a:avLst/>
          </a:prstGeom>
        </p:spPr>
      </p:pic>
      <p:pic>
        <p:nvPicPr>
          <p:cNvPr id="16" name="Picture 15">
            <a:extLst>
              <a:ext uri="{FF2B5EF4-FFF2-40B4-BE49-F238E27FC236}">
                <a16:creationId xmlns:a16="http://schemas.microsoft.com/office/drawing/2014/main" id="{BB750E54-134F-CE4F-AD64-3DFB99C95FB7}"/>
              </a:ext>
            </a:extLst>
          </p:cNvPr>
          <p:cNvPicPr>
            <a:picLocks noChangeAspect="1"/>
          </p:cNvPicPr>
          <p:nvPr/>
        </p:nvPicPr>
        <p:blipFill>
          <a:blip r:embed="rId3"/>
          <a:stretch>
            <a:fillRect/>
          </a:stretch>
        </p:blipFill>
        <p:spPr>
          <a:xfrm>
            <a:off x="1553064" y="4739975"/>
            <a:ext cx="304800" cy="304800"/>
          </a:xfrm>
          <a:prstGeom prst="rect">
            <a:avLst/>
          </a:prstGeom>
        </p:spPr>
      </p:pic>
      <p:pic>
        <p:nvPicPr>
          <p:cNvPr id="17" name="Picture 16">
            <a:extLst>
              <a:ext uri="{FF2B5EF4-FFF2-40B4-BE49-F238E27FC236}">
                <a16:creationId xmlns:a16="http://schemas.microsoft.com/office/drawing/2014/main" id="{8084DA02-6B64-934A-BE91-AF61F8730062}"/>
              </a:ext>
            </a:extLst>
          </p:cNvPr>
          <p:cNvPicPr>
            <a:picLocks noChangeAspect="1"/>
          </p:cNvPicPr>
          <p:nvPr/>
        </p:nvPicPr>
        <p:blipFill>
          <a:blip r:embed="rId3"/>
          <a:stretch>
            <a:fillRect/>
          </a:stretch>
        </p:blipFill>
        <p:spPr>
          <a:xfrm>
            <a:off x="1705464" y="4892375"/>
            <a:ext cx="304800" cy="304800"/>
          </a:xfrm>
          <a:prstGeom prst="rect">
            <a:avLst/>
          </a:prstGeom>
        </p:spPr>
      </p:pic>
      <p:pic>
        <p:nvPicPr>
          <p:cNvPr id="18" name="Picture 17">
            <a:extLst>
              <a:ext uri="{FF2B5EF4-FFF2-40B4-BE49-F238E27FC236}">
                <a16:creationId xmlns:a16="http://schemas.microsoft.com/office/drawing/2014/main" id="{9CD665DC-5E67-5C47-91C3-1124C4BA6175}"/>
              </a:ext>
            </a:extLst>
          </p:cNvPr>
          <p:cNvPicPr>
            <a:picLocks noChangeAspect="1"/>
          </p:cNvPicPr>
          <p:nvPr/>
        </p:nvPicPr>
        <p:blipFill>
          <a:blip r:embed="rId3"/>
          <a:stretch>
            <a:fillRect/>
          </a:stretch>
        </p:blipFill>
        <p:spPr>
          <a:xfrm>
            <a:off x="1857864" y="5044775"/>
            <a:ext cx="304800" cy="304800"/>
          </a:xfrm>
          <a:prstGeom prst="rect">
            <a:avLst/>
          </a:prstGeom>
        </p:spPr>
      </p:pic>
      <p:pic>
        <p:nvPicPr>
          <p:cNvPr id="19" name="Picture 18">
            <a:extLst>
              <a:ext uri="{FF2B5EF4-FFF2-40B4-BE49-F238E27FC236}">
                <a16:creationId xmlns:a16="http://schemas.microsoft.com/office/drawing/2014/main" id="{DD47F491-378A-8B45-B575-861042ABD349}"/>
              </a:ext>
            </a:extLst>
          </p:cNvPr>
          <p:cNvPicPr>
            <a:picLocks noChangeAspect="1"/>
          </p:cNvPicPr>
          <p:nvPr/>
        </p:nvPicPr>
        <p:blipFill>
          <a:blip r:embed="rId3"/>
          <a:stretch>
            <a:fillRect/>
          </a:stretch>
        </p:blipFill>
        <p:spPr>
          <a:xfrm>
            <a:off x="2010264" y="5197175"/>
            <a:ext cx="304800" cy="304800"/>
          </a:xfrm>
          <a:prstGeom prst="rect">
            <a:avLst/>
          </a:prstGeom>
        </p:spPr>
      </p:pic>
      <p:pic>
        <p:nvPicPr>
          <p:cNvPr id="20" name="Picture 19">
            <a:extLst>
              <a:ext uri="{FF2B5EF4-FFF2-40B4-BE49-F238E27FC236}">
                <a16:creationId xmlns:a16="http://schemas.microsoft.com/office/drawing/2014/main" id="{8593EDE2-1141-D54E-A161-CF40986DE344}"/>
              </a:ext>
            </a:extLst>
          </p:cNvPr>
          <p:cNvPicPr>
            <a:picLocks noChangeAspect="1"/>
          </p:cNvPicPr>
          <p:nvPr/>
        </p:nvPicPr>
        <p:blipFill>
          <a:blip r:embed="rId3"/>
          <a:stretch>
            <a:fillRect/>
          </a:stretch>
        </p:blipFill>
        <p:spPr>
          <a:xfrm>
            <a:off x="2162664" y="5349575"/>
            <a:ext cx="304800" cy="304800"/>
          </a:xfrm>
          <a:prstGeom prst="rect">
            <a:avLst/>
          </a:prstGeom>
        </p:spPr>
      </p:pic>
      <p:pic>
        <p:nvPicPr>
          <p:cNvPr id="21" name="Picture 20">
            <a:extLst>
              <a:ext uri="{FF2B5EF4-FFF2-40B4-BE49-F238E27FC236}">
                <a16:creationId xmlns:a16="http://schemas.microsoft.com/office/drawing/2014/main" id="{FF55F18D-BB49-1041-A75D-1BAF848EBB06}"/>
              </a:ext>
            </a:extLst>
          </p:cNvPr>
          <p:cNvPicPr>
            <a:picLocks noChangeAspect="1"/>
          </p:cNvPicPr>
          <p:nvPr/>
        </p:nvPicPr>
        <p:blipFill>
          <a:blip r:embed="rId3"/>
          <a:stretch>
            <a:fillRect/>
          </a:stretch>
        </p:blipFill>
        <p:spPr>
          <a:xfrm>
            <a:off x="2315064" y="5501975"/>
            <a:ext cx="304800" cy="304800"/>
          </a:xfrm>
          <a:prstGeom prst="rect">
            <a:avLst/>
          </a:prstGeom>
        </p:spPr>
      </p:pic>
      <p:pic>
        <p:nvPicPr>
          <p:cNvPr id="22" name="Picture 21">
            <a:extLst>
              <a:ext uri="{FF2B5EF4-FFF2-40B4-BE49-F238E27FC236}">
                <a16:creationId xmlns:a16="http://schemas.microsoft.com/office/drawing/2014/main" id="{B7A9DF53-6DF5-8444-9D02-7B202ACC17C9}"/>
              </a:ext>
            </a:extLst>
          </p:cNvPr>
          <p:cNvPicPr>
            <a:picLocks noChangeAspect="1"/>
          </p:cNvPicPr>
          <p:nvPr/>
        </p:nvPicPr>
        <p:blipFill>
          <a:blip r:embed="rId3"/>
          <a:stretch>
            <a:fillRect/>
          </a:stretch>
        </p:blipFill>
        <p:spPr>
          <a:xfrm>
            <a:off x="1969480" y="4029228"/>
            <a:ext cx="304800" cy="304800"/>
          </a:xfrm>
          <a:prstGeom prst="rect">
            <a:avLst/>
          </a:prstGeom>
        </p:spPr>
      </p:pic>
      <p:pic>
        <p:nvPicPr>
          <p:cNvPr id="23" name="Picture 22">
            <a:extLst>
              <a:ext uri="{FF2B5EF4-FFF2-40B4-BE49-F238E27FC236}">
                <a16:creationId xmlns:a16="http://schemas.microsoft.com/office/drawing/2014/main" id="{9E10C975-C747-1640-B71F-E5231A03A8BC}"/>
              </a:ext>
            </a:extLst>
          </p:cNvPr>
          <p:cNvPicPr>
            <a:picLocks noChangeAspect="1"/>
          </p:cNvPicPr>
          <p:nvPr/>
        </p:nvPicPr>
        <p:blipFill>
          <a:blip r:embed="rId3"/>
          <a:stretch>
            <a:fillRect/>
          </a:stretch>
        </p:blipFill>
        <p:spPr>
          <a:xfrm>
            <a:off x="2121880" y="4181628"/>
            <a:ext cx="304800" cy="304800"/>
          </a:xfrm>
          <a:prstGeom prst="rect">
            <a:avLst/>
          </a:prstGeom>
        </p:spPr>
      </p:pic>
      <p:pic>
        <p:nvPicPr>
          <p:cNvPr id="24" name="Picture 23">
            <a:extLst>
              <a:ext uri="{FF2B5EF4-FFF2-40B4-BE49-F238E27FC236}">
                <a16:creationId xmlns:a16="http://schemas.microsoft.com/office/drawing/2014/main" id="{12B84C4C-9B19-A640-8359-C69167DCA192}"/>
              </a:ext>
            </a:extLst>
          </p:cNvPr>
          <p:cNvPicPr>
            <a:picLocks noChangeAspect="1"/>
          </p:cNvPicPr>
          <p:nvPr/>
        </p:nvPicPr>
        <p:blipFill>
          <a:blip r:embed="rId3"/>
          <a:stretch>
            <a:fillRect/>
          </a:stretch>
        </p:blipFill>
        <p:spPr>
          <a:xfrm>
            <a:off x="2274280" y="4334028"/>
            <a:ext cx="304800" cy="304800"/>
          </a:xfrm>
          <a:prstGeom prst="rect">
            <a:avLst/>
          </a:prstGeom>
        </p:spPr>
      </p:pic>
      <p:pic>
        <p:nvPicPr>
          <p:cNvPr id="25" name="Picture 24">
            <a:extLst>
              <a:ext uri="{FF2B5EF4-FFF2-40B4-BE49-F238E27FC236}">
                <a16:creationId xmlns:a16="http://schemas.microsoft.com/office/drawing/2014/main" id="{1B1A95AD-4A97-7844-A78A-C351755A1A7E}"/>
              </a:ext>
            </a:extLst>
          </p:cNvPr>
          <p:cNvPicPr>
            <a:picLocks noChangeAspect="1"/>
          </p:cNvPicPr>
          <p:nvPr/>
        </p:nvPicPr>
        <p:blipFill>
          <a:blip r:embed="rId3"/>
          <a:stretch>
            <a:fillRect/>
          </a:stretch>
        </p:blipFill>
        <p:spPr>
          <a:xfrm>
            <a:off x="2426680" y="4486428"/>
            <a:ext cx="304800" cy="304800"/>
          </a:xfrm>
          <a:prstGeom prst="rect">
            <a:avLst/>
          </a:prstGeom>
        </p:spPr>
      </p:pic>
      <p:pic>
        <p:nvPicPr>
          <p:cNvPr id="26" name="Picture 25">
            <a:extLst>
              <a:ext uri="{FF2B5EF4-FFF2-40B4-BE49-F238E27FC236}">
                <a16:creationId xmlns:a16="http://schemas.microsoft.com/office/drawing/2014/main" id="{998DD61A-7F31-6D4B-A3F4-ADA641730CC1}"/>
              </a:ext>
            </a:extLst>
          </p:cNvPr>
          <p:cNvPicPr>
            <a:picLocks noChangeAspect="1"/>
          </p:cNvPicPr>
          <p:nvPr/>
        </p:nvPicPr>
        <p:blipFill>
          <a:blip r:embed="rId3"/>
          <a:stretch>
            <a:fillRect/>
          </a:stretch>
        </p:blipFill>
        <p:spPr>
          <a:xfrm>
            <a:off x="2579080" y="4638828"/>
            <a:ext cx="304800" cy="304800"/>
          </a:xfrm>
          <a:prstGeom prst="rect">
            <a:avLst/>
          </a:prstGeom>
        </p:spPr>
      </p:pic>
      <p:pic>
        <p:nvPicPr>
          <p:cNvPr id="27" name="Picture 26">
            <a:extLst>
              <a:ext uri="{FF2B5EF4-FFF2-40B4-BE49-F238E27FC236}">
                <a16:creationId xmlns:a16="http://schemas.microsoft.com/office/drawing/2014/main" id="{B069C731-58EB-724C-AD49-EC120E626CFD}"/>
              </a:ext>
            </a:extLst>
          </p:cNvPr>
          <p:cNvPicPr>
            <a:picLocks noChangeAspect="1"/>
          </p:cNvPicPr>
          <p:nvPr/>
        </p:nvPicPr>
        <p:blipFill>
          <a:blip r:embed="rId3"/>
          <a:stretch>
            <a:fillRect/>
          </a:stretch>
        </p:blipFill>
        <p:spPr>
          <a:xfrm>
            <a:off x="2731480" y="4791228"/>
            <a:ext cx="304800" cy="304800"/>
          </a:xfrm>
          <a:prstGeom prst="rect">
            <a:avLst/>
          </a:prstGeom>
        </p:spPr>
      </p:pic>
      <p:pic>
        <p:nvPicPr>
          <p:cNvPr id="28" name="Picture 27">
            <a:extLst>
              <a:ext uri="{FF2B5EF4-FFF2-40B4-BE49-F238E27FC236}">
                <a16:creationId xmlns:a16="http://schemas.microsoft.com/office/drawing/2014/main" id="{9726800F-5A62-D74A-BE40-BF8082550E86}"/>
              </a:ext>
            </a:extLst>
          </p:cNvPr>
          <p:cNvPicPr>
            <a:picLocks noChangeAspect="1"/>
          </p:cNvPicPr>
          <p:nvPr/>
        </p:nvPicPr>
        <p:blipFill>
          <a:blip r:embed="rId3"/>
          <a:stretch>
            <a:fillRect/>
          </a:stretch>
        </p:blipFill>
        <p:spPr>
          <a:xfrm>
            <a:off x="2883880" y="4943628"/>
            <a:ext cx="304800" cy="304800"/>
          </a:xfrm>
          <a:prstGeom prst="rect">
            <a:avLst/>
          </a:prstGeom>
        </p:spPr>
      </p:pic>
      <p:pic>
        <p:nvPicPr>
          <p:cNvPr id="29" name="Picture 28">
            <a:extLst>
              <a:ext uri="{FF2B5EF4-FFF2-40B4-BE49-F238E27FC236}">
                <a16:creationId xmlns:a16="http://schemas.microsoft.com/office/drawing/2014/main" id="{22CA900C-008A-054B-AA4B-646769625F2D}"/>
              </a:ext>
            </a:extLst>
          </p:cNvPr>
          <p:cNvPicPr>
            <a:picLocks noChangeAspect="1"/>
          </p:cNvPicPr>
          <p:nvPr/>
        </p:nvPicPr>
        <p:blipFill>
          <a:blip r:embed="rId3"/>
          <a:stretch>
            <a:fillRect/>
          </a:stretch>
        </p:blipFill>
        <p:spPr>
          <a:xfrm>
            <a:off x="1478049" y="5150006"/>
            <a:ext cx="304800" cy="304800"/>
          </a:xfrm>
          <a:prstGeom prst="rect">
            <a:avLst/>
          </a:prstGeom>
        </p:spPr>
      </p:pic>
      <p:pic>
        <p:nvPicPr>
          <p:cNvPr id="30" name="Picture 29">
            <a:extLst>
              <a:ext uri="{FF2B5EF4-FFF2-40B4-BE49-F238E27FC236}">
                <a16:creationId xmlns:a16="http://schemas.microsoft.com/office/drawing/2014/main" id="{56E91C3A-C5DE-BE42-B6DA-56C38B05B1A2}"/>
              </a:ext>
            </a:extLst>
          </p:cNvPr>
          <p:cNvPicPr>
            <a:picLocks noChangeAspect="1"/>
          </p:cNvPicPr>
          <p:nvPr/>
        </p:nvPicPr>
        <p:blipFill>
          <a:blip r:embed="rId3"/>
          <a:stretch>
            <a:fillRect/>
          </a:stretch>
        </p:blipFill>
        <p:spPr>
          <a:xfrm>
            <a:off x="1630449" y="5302406"/>
            <a:ext cx="304800" cy="304800"/>
          </a:xfrm>
          <a:prstGeom prst="rect">
            <a:avLst/>
          </a:prstGeom>
        </p:spPr>
      </p:pic>
      <p:pic>
        <p:nvPicPr>
          <p:cNvPr id="31" name="Picture 30">
            <a:extLst>
              <a:ext uri="{FF2B5EF4-FFF2-40B4-BE49-F238E27FC236}">
                <a16:creationId xmlns:a16="http://schemas.microsoft.com/office/drawing/2014/main" id="{78523993-9320-894B-AE00-277B1FF39B09}"/>
              </a:ext>
            </a:extLst>
          </p:cNvPr>
          <p:cNvPicPr>
            <a:picLocks noChangeAspect="1"/>
          </p:cNvPicPr>
          <p:nvPr/>
        </p:nvPicPr>
        <p:blipFill>
          <a:blip r:embed="rId3"/>
          <a:stretch>
            <a:fillRect/>
          </a:stretch>
        </p:blipFill>
        <p:spPr>
          <a:xfrm>
            <a:off x="1782849" y="5454806"/>
            <a:ext cx="304800" cy="304800"/>
          </a:xfrm>
          <a:prstGeom prst="rect">
            <a:avLst/>
          </a:prstGeom>
        </p:spPr>
      </p:pic>
      <p:pic>
        <p:nvPicPr>
          <p:cNvPr id="32" name="Picture 31">
            <a:extLst>
              <a:ext uri="{FF2B5EF4-FFF2-40B4-BE49-F238E27FC236}">
                <a16:creationId xmlns:a16="http://schemas.microsoft.com/office/drawing/2014/main" id="{F4B2C9B7-F05F-EE4F-A841-AFC3F2CAE101}"/>
              </a:ext>
            </a:extLst>
          </p:cNvPr>
          <p:cNvPicPr>
            <a:picLocks noChangeAspect="1"/>
          </p:cNvPicPr>
          <p:nvPr/>
        </p:nvPicPr>
        <p:blipFill>
          <a:blip r:embed="rId3"/>
          <a:stretch>
            <a:fillRect/>
          </a:stretch>
        </p:blipFill>
        <p:spPr>
          <a:xfrm>
            <a:off x="2350480" y="3941737"/>
            <a:ext cx="304800" cy="304800"/>
          </a:xfrm>
          <a:prstGeom prst="rect">
            <a:avLst/>
          </a:prstGeom>
        </p:spPr>
      </p:pic>
      <p:pic>
        <p:nvPicPr>
          <p:cNvPr id="33" name="Picture 32">
            <a:extLst>
              <a:ext uri="{FF2B5EF4-FFF2-40B4-BE49-F238E27FC236}">
                <a16:creationId xmlns:a16="http://schemas.microsoft.com/office/drawing/2014/main" id="{BD3C1A05-7C64-5C4F-BC35-6F07C361648D}"/>
              </a:ext>
            </a:extLst>
          </p:cNvPr>
          <p:cNvPicPr>
            <a:picLocks noChangeAspect="1"/>
          </p:cNvPicPr>
          <p:nvPr/>
        </p:nvPicPr>
        <p:blipFill>
          <a:blip r:embed="rId3"/>
          <a:stretch>
            <a:fillRect/>
          </a:stretch>
        </p:blipFill>
        <p:spPr>
          <a:xfrm>
            <a:off x="2502880" y="4094137"/>
            <a:ext cx="304800" cy="304800"/>
          </a:xfrm>
          <a:prstGeom prst="rect">
            <a:avLst/>
          </a:prstGeom>
        </p:spPr>
      </p:pic>
      <p:pic>
        <p:nvPicPr>
          <p:cNvPr id="34" name="Picture 33">
            <a:extLst>
              <a:ext uri="{FF2B5EF4-FFF2-40B4-BE49-F238E27FC236}">
                <a16:creationId xmlns:a16="http://schemas.microsoft.com/office/drawing/2014/main" id="{EBB02D1B-8A75-5E4F-9698-8BBFA1720543}"/>
              </a:ext>
            </a:extLst>
          </p:cNvPr>
          <p:cNvPicPr>
            <a:picLocks noChangeAspect="1"/>
          </p:cNvPicPr>
          <p:nvPr/>
        </p:nvPicPr>
        <p:blipFill>
          <a:blip r:embed="rId3"/>
          <a:stretch>
            <a:fillRect/>
          </a:stretch>
        </p:blipFill>
        <p:spPr>
          <a:xfrm>
            <a:off x="2655280" y="4246537"/>
            <a:ext cx="304800" cy="304800"/>
          </a:xfrm>
          <a:prstGeom prst="rect">
            <a:avLst/>
          </a:prstGeom>
        </p:spPr>
      </p:pic>
      <p:pic>
        <p:nvPicPr>
          <p:cNvPr id="35" name="Picture 34">
            <a:extLst>
              <a:ext uri="{FF2B5EF4-FFF2-40B4-BE49-F238E27FC236}">
                <a16:creationId xmlns:a16="http://schemas.microsoft.com/office/drawing/2014/main" id="{34A5C7A3-2C72-6B4A-BD1E-53A34A473E88}"/>
              </a:ext>
            </a:extLst>
          </p:cNvPr>
          <p:cNvPicPr>
            <a:picLocks noChangeAspect="1"/>
          </p:cNvPicPr>
          <p:nvPr/>
        </p:nvPicPr>
        <p:blipFill>
          <a:blip r:embed="rId3"/>
          <a:stretch>
            <a:fillRect/>
          </a:stretch>
        </p:blipFill>
        <p:spPr>
          <a:xfrm>
            <a:off x="2807680" y="4398937"/>
            <a:ext cx="304800" cy="304800"/>
          </a:xfrm>
          <a:prstGeom prst="rect">
            <a:avLst/>
          </a:prstGeom>
        </p:spPr>
      </p:pic>
      <p:pic>
        <p:nvPicPr>
          <p:cNvPr id="36" name="Picture 35">
            <a:extLst>
              <a:ext uri="{FF2B5EF4-FFF2-40B4-BE49-F238E27FC236}">
                <a16:creationId xmlns:a16="http://schemas.microsoft.com/office/drawing/2014/main" id="{0C9D05EC-27E7-5249-BBA7-7D8139357EC9}"/>
              </a:ext>
            </a:extLst>
          </p:cNvPr>
          <p:cNvPicPr>
            <a:picLocks noChangeAspect="1"/>
          </p:cNvPicPr>
          <p:nvPr/>
        </p:nvPicPr>
        <p:blipFill>
          <a:blip r:embed="rId3"/>
          <a:stretch>
            <a:fillRect/>
          </a:stretch>
        </p:blipFill>
        <p:spPr>
          <a:xfrm>
            <a:off x="2960080" y="4551337"/>
            <a:ext cx="304800" cy="304800"/>
          </a:xfrm>
          <a:prstGeom prst="rect">
            <a:avLst/>
          </a:prstGeom>
        </p:spPr>
      </p:pic>
      <p:pic>
        <p:nvPicPr>
          <p:cNvPr id="37" name="Picture 36">
            <a:extLst>
              <a:ext uri="{FF2B5EF4-FFF2-40B4-BE49-F238E27FC236}">
                <a16:creationId xmlns:a16="http://schemas.microsoft.com/office/drawing/2014/main" id="{85E20CEB-A0BE-D54C-86E5-0AD2983D5BB8}"/>
              </a:ext>
            </a:extLst>
          </p:cNvPr>
          <p:cNvPicPr>
            <a:picLocks noChangeAspect="1"/>
          </p:cNvPicPr>
          <p:nvPr/>
        </p:nvPicPr>
        <p:blipFill>
          <a:blip r:embed="rId3"/>
          <a:stretch>
            <a:fillRect/>
          </a:stretch>
        </p:blipFill>
        <p:spPr>
          <a:xfrm>
            <a:off x="9215453" y="4327599"/>
            <a:ext cx="304800" cy="304800"/>
          </a:xfrm>
          <a:prstGeom prst="rect">
            <a:avLst/>
          </a:prstGeom>
        </p:spPr>
      </p:pic>
      <p:pic>
        <p:nvPicPr>
          <p:cNvPr id="44" name="Picture 43">
            <a:extLst>
              <a:ext uri="{FF2B5EF4-FFF2-40B4-BE49-F238E27FC236}">
                <a16:creationId xmlns:a16="http://schemas.microsoft.com/office/drawing/2014/main" id="{9A2FAF6B-EA6E-1B4C-9E43-AA93778D8F37}"/>
              </a:ext>
            </a:extLst>
          </p:cNvPr>
          <p:cNvPicPr>
            <a:picLocks noChangeAspect="1"/>
          </p:cNvPicPr>
          <p:nvPr/>
        </p:nvPicPr>
        <p:blipFill>
          <a:blip r:embed="rId3"/>
          <a:stretch>
            <a:fillRect/>
          </a:stretch>
        </p:blipFill>
        <p:spPr>
          <a:xfrm>
            <a:off x="10282253" y="5394399"/>
            <a:ext cx="304800" cy="304800"/>
          </a:xfrm>
          <a:prstGeom prst="rect">
            <a:avLst/>
          </a:prstGeom>
        </p:spPr>
      </p:pic>
      <p:pic>
        <p:nvPicPr>
          <p:cNvPr id="45" name="Picture 44">
            <a:extLst>
              <a:ext uri="{FF2B5EF4-FFF2-40B4-BE49-F238E27FC236}">
                <a16:creationId xmlns:a16="http://schemas.microsoft.com/office/drawing/2014/main" id="{17CD5A81-38EF-9648-992B-4A776DCCA8C6}"/>
              </a:ext>
            </a:extLst>
          </p:cNvPr>
          <p:cNvPicPr>
            <a:picLocks noChangeAspect="1"/>
          </p:cNvPicPr>
          <p:nvPr/>
        </p:nvPicPr>
        <p:blipFill>
          <a:blip r:embed="rId3"/>
          <a:stretch>
            <a:fillRect/>
          </a:stretch>
        </p:blipFill>
        <p:spPr>
          <a:xfrm>
            <a:off x="8943434" y="4623813"/>
            <a:ext cx="304800" cy="304800"/>
          </a:xfrm>
          <a:prstGeom prst="rect">
            <a:avLst/>
          </a:prstGeom>
        </p:spPr>
      </p:pic>
      <p:pic>
        <p:nvPicPr>
          <p:cNvPr id="49" name="Picture 48">
            <a:extLst>
              <a:ext uri="{FF2B5EF4-FFF2-40B4-BE49-F238E27FC236}">
                <a16:creationId xmlns:a16="http://schemas.microsoft.com/office/drawing/2014/main" id="{EE0D3B08-266D-914D-B07F-9DCA10AE4DFA}"/>
              </a:ext>
            </a:extLst>
          </p:cNvPr>
          <p:cNvPicPr>
            <a:picLocks noChangeAspect="1"/>
          </p:cNvPicPr>
          <p:nvPr/>
        </p:nvPicPr>
        <p:blipFill>
          <a:blip r:embed="rId3"/>
          <a:stretch>
            <a:fillRect/>
          </a:stretch>
        </p:blipFill>
        <p:spPr>
          <a:xfrm>
            <a:off x="9553034" y="5233413"/>
            <a:ext cx="304800" cy="304800"/>
          </a:xfrm>
          <a:prstGeom prst="rect">
            <a:avLst/>
          </a:prstGeom>
        </p:spPr>
      </p:pic>
      <p:pic>
        <p:nvPicPr>
          <p:cNvPr id="59" name="Picture 58">
            <a:extLst>
              <a:ext uri="{FF2B5EF4-FFF2-40B4-BE49-F238E27FC236}">
                <a16:creationId xmlns:a16="http://schemas.microsoft.com/office/drawing/2014/main" id="{E6355356-3CC6-A945-8C3D-B55A1F4C5010}"/>
              </a:ext>
            </a:extLst>
          </p:cNvPr>
          <p:cNvPicPr>
            <a:picLocks noChangeAspect="1"/>
          </p:cNvPicPr>
          <p:nvPr/>
        </p:nvPicPr>
        <p:blipFill>
          <a:blip r:embed="rId3"/>
          <a:stretch>
            <a:fillRect/>
          </a:stretch>
        </p:blipFill>
        <p:spPr>
          <a:xfrm>
            <a:off x="9020819" y="5186244"/>
            <a:ext cx="304800" cy="304800"/>
          </a:xfrm>
          <a:prstGeom prst="rect">
            <a:avLst/>
          </a:prstGeom>
        </p:spPr>
      </p:pic>
      <p:pic>
        <p:nvPicPr>
          <p:cNvPr id="61" name="Picture 60">
            <a:extLst>
              <a:ext uri="{FF2B5EF4-FFF2-40B4-BE49-F238E27FC236}">
                <a16:creationId xmlns:a16="http://schemas.microsoft.com/office/drawing/2014/main" id="{880AA018-0C9A-ED4D-B607-ABFA3307F7B8}"/>
              </a:ext>
            </a:extLst>
          </p:cNvPr>
          <p:cNvPicPr>
            <a:picLocks noChangeAspect="1"/>
          </p:cNvPicPr>
          <p:nvPr/>
        </p:nvPicPr>
        <p:blipFill>
          <a:blip r:embed="rId3"/>
          <a:stretch>
            <a:fillRect/>
          </a:stretch>
        </p:blipFill>
        <p:spPr>
          <a:xfrm>
            <a:off x="9325619" y="5491044"/>
            <a:ext cx="304800" cy="304800"/>
          </a:xfrm>
          <a:prstGeom prst="rect">
            <a:avLst/>
          </a:prstGeom>
        </p:spPr>
      </p:pic>
      <p:pic>
        <p:nvPicPr>
          <p:cNvPr id="62" name="Picture 61">
            <a:extLst>
              <a:ext uri="{FF2B5EF4-FFF2-40B4-BE49-F238E27FC236}">
                <a16:creationId xmlns:a16="http://schemas.microsoft.com/office/drawing/2014/main" id="{F76869EE-40CF-D549-834E-A35E0C5DD339}"/>
              </a:ext>
            </a:extLst>
          </p:cNvPr>
          <p:cNvPicPr>
            <a:picLocks noChangeAspect="1"/>
          </p:cNvPicPr>
          <p:nvPr/>
        </p:nvPicPr>
        <p:blipFill>
          <a:blip r:embed="rId3"/>
          <a:stretch>
            <a:fillRect/>
          </a:stretch>
        </p:blipFill>
        <p:spPr>
          <a:xfrm>
            <a:off x="9893250" y="3977975"/>
            <a:ext cx="304800" cy="304800"/>
          </a:xfrm>
          <a:prstGeom prst="rect">
            <a:avLst/>
          </a:prstGeom>
        </p:spPr>
      </p:pic>
      <p:pic>
        <p:nvPicPr>
          <p:cNvPr id="63" name="Picture 62">
            <a:extLst>
              <a:ext uri="{FF2B5EF4-FFF2-40B4-BE49-F238E27FC236}">
                <a16:creationId xmlns:a16="http://schemas.microsoft.com/office/drawing/2014/main" id="{B11BEEFC-2521-7A4E-B3A0-0A2CFC49AEFB}"/>
              </a:ext>
            </a:extLst>
          </p:cNvPr>
          <p:cNvPicPr>
            <a:picLocks noChangeAspect="1"/>
          </p:cNvPicPr>
          <p:nvPr/>
        </p:nvPicPr>
        <p:blipFill>
          <a:blip r:embed="rId3"/>
          <a:stretch>
            <a:fillRect/>
          </a:stretch>
        </p:blipFill>
        <p:spPr>
          <a:xfrm>
            <a:off x="10045650" y="4130375"/>
            <a:ext cx="304800" cy="304800"/>
          </a:xfrm>
          <a:prstGeom prst="rect">
            <a:avLst/>
          </a:prstGeom>
        </p:spPr>
      </p:pic>
      <p:pic>
        <p:nvPicPr>
          <p:cNvPr id="65" name="Picture 64">
            <a:extLst>
              <a:ext uri="{FF2B5EF4-FFF2-40B4-BE49-F238E27FC236}">
                <a16:creationId xmlns:a16="http://schemas.microsoft.com/office/drawing/2014/main" id="{EA617C3F-B7AD-5F40-8BD0-BD1B4E263C51}"/>
              </a:ext>
            </a:extLst>
          </p:cNvPr>
          <p:cNvPicPr>
            <a:picLocks noChangeAspect="1"/>
          </p:cNvPicPr>
          <p:nvPr/>
        </p:nvPicPr>
        <p:blipFill>
          <a:blip r:embed="rId3"/>
          <a:stretch>
            <a:fillRect/>
          </a:stretch>
        </p:blipFill>
        <p:spPr>
          <a:xfrm>
            <a:off x="10350450" y="4435175"/>
            <a:ext cx="304800" cy="304800"/>
          </a:xfrm>
          <a:prstGeom prst="rect">
            <a:avLst/>
          </a:prstGeom>
        </p:spPr>
      </p:pic>
      <p:pic>
        <p:nvPicPr>
          <p:cNvPr id="66" name="Picture 65">
            <a:extLst>
              <a:ext uri="{FF2B5EF4-FFF2-40B4-BE49-F238E27FC236}">
                <a16:creationId xmlns:a16="http://schemas.microsoft.com/office/drawing/2014/main" id="{C11EE1B8-3891-C242-8F50-F9C130025BF0}"/>
              </a:ext>
            </a:extLst>
          </p:cNvPr>
          <p:cNvPicPr>
            <a:picLocks noChangeAspect="1"/>
          </p:cNvPicPr>
          <p:nvPr/>
        </p:nvPicPr>
        <p:blipFill>
          <a:blip r:embed="rId3"/>
          <a:stretch>
            <a:fillRect/>
          </a:stretch>
        </p:blipFill>
        <p:spPr>
          <a:xfrm>
            <a:off x="10502850" y="4587575"/>
            <a:ext cx="304800" cy="304800"/>
          </a:xfrm>
          <a:prstGeom prst="rect">
            <a:avLst/>
          </a:prstGeom>
        </p:spPr>
      </p:pic>
      <p:sp>
        <p:nvSpPr>
          <p:cNvPr id="70" name="TextBox 69">
            <a:extLst>
              <a:ext uri="{FF2B5EF4-FFF2-40B4-BE49-F238E27FC236}">
                <a16:creationId xmlns:a16="http://schemas.microsoft.com/office/drawing/2014/main" id="{577B0354-831D-8F4F-B38A-A9A552FCE17A}"/>
              </a:ext>
            </a:extLst>
          </p:cNvPr>
          <p:cNvSpPr txBox="1"/>
          <p:nvPr/>
        </p:nvSpPr>
        <p:spPr>
          <a:xfrm>
            <a:off x="1303452" y="3153673"/>
            <a:ext cx="2094056" cy="430887"/>
          </a:xfrm>
          <a:prstGeom prst="rect">
            <a:avLst/>
          </a:prstGeom>
          <a:noFill/>
        </p:spPr>
        <p:txBody>
          <a:bodyPr wrap="square" rtlCol="0">
            <a:spAutoFit/>
          </a:bodyPr>
          <a:lstStyle/>
          <a:p>
            <a:r>
              <a:rPr lang="en-US" sz="1100" dirty="0">
                <a:solidFill>
                  <a:srgbClr val="FF0000"/>
                </a:solidFill>
              </a:rPr>
              <a:t>Too high causes congestion safety issues</a:t>
            </a:r>
          </a:p>
        </p:txBody>
      </p:sp>
      <p:sp>
        <p:nvSpPr>
          <p:cNvPr id="74" name="TextBox 73">
            <a:extLst>
              <a:ext uri="{FF2B5EF4-FFF2-40B4-BE49-F238E27FC236}">
                <a16:creationId xmlns:a16="http://schemas.microsoft.com/office/drawing/2014/main" id="{166033E9-59BF-5647-B672-0FFD8DF890D2}"/>
              </a:ext>
            </a:extLst>
          </p:cNvPr>
          <p:cNvSpPr txBox="1"/>
          <p:nvPr/>
        </p:nvSpPr>
        <p:spPr>
          <a:xfrm>
            <a:off x="9095834" y="3073011"/>
            <a:ext cx="2094056" cy="600164"/>
          </a:xfrm>
          <a:prstGeom prst="rect">
            <a:avLst/>
          </a:prstGeom>
          <a:noFill/>
        </p:spPr>
        <p:txBody>
          <a:bodyPr wrap="square" rtlCol="0">
            <a:spAutoFit/>
          </a:bodyPr>
          <a:lstStyle/>
          <a:p>
            <a:r>
              <a:rPr lang="en-US" sz="1100" dirty="0">
                <a:solidFill>
                  <a:srgbClr val="FF0000"/>
                </a:solidFill>
              </a:rPr>
              <a:t>Too low causes poor user experience and lost of revenue</a:t>
            </a:r>
          </a:p>
        </p:txBody>
      </p:sp>
      <p:cxnSp>
        <p:nvCxnSpPr>
          <p:cNvPr id="76" name="Straight Connector 75">
            <a:extLst>
              <a:ext uri="{FF2B5EF4-FFF2-40B4-BE49-F238E27FC236}">
                <a16:creationId xmlns:a16="http://schemas.microsoft.com/office/drawing/2014/main" id="{2CF044DE-9179-D44B-A07B-F4D2110C4E75}"/>
              </a:ext>
            </a:extLst>
          </p:cNvPr>
          <p:cNvCxnSpPr/>
          <p:nvPr/>
        </p:nvCxnSpPr>
        <p:spPr>
          <a:xfrm flipV="1">
            <a:off x="4096870" y="6090015"/>
            <a:ext cx="3998259" cy="15015"/>
          </a:xfrm>
          <a:prstGeom prst="line">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78" name="Graphic 77" descr="Filter">
            <a:extLst>
              <a:ext uri="{FF2B5EF4-FFF2-40B4-BE49-F238E27FC236}">
                <a16:creationId xmlns:a16="http://schemas.microsoft.com/office/drawing/2014/main" id="{70B75733-1062-1849-A104-66380B4E05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24381" y="4138961"/>
            <a:ext cx="1371600" cy="1371600"/>
          </a:xfrm>
          <a:prstGeom prst="rect">
            <a:avLst/>
          </a:prstGeom>
        </p:spPr>
      </p:pic>
      <p:sp>
        <p:nvSpPr>
          <p:cNvPr id="79" name="Oval 78">
            <a:extLst>
              <a:ext uri="{FF2B5EF4-FFF2-40B4-BE49-F238E27FC236}">
                <a16:creationId xmlns:a16="http://schemas.microsoft.com/office/drawing/2014/main" id="{46D7E1B3-2D00-7A4E-AE06-753EF5D5EBA9}"/>
              </a:ext>
            </a:extLst>
          </p:cNvPr>
          <p:cNvSpPr/>
          <p:nvPr/>
        </p:nvSpPr>
        <p:spPr>
          <a:xfrm>
            <a:off x="5259658" y="3559507"/>
            <a:ext cx="557561" cy="548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dirty="0"/>
              <a:t>demand</a:t>
            </a:r>
          </a:p>
        </p:txBody>
      </p:sp>
      <p:sp>
        <p:nvSpPr>
          <p:cNvPr id="80" name="Oval 79">
            <a:extLst>
              <a:ext uri="{FF2B5EF4-FFF2-40B4-BE49-F238E27FC236}">
                <a16:creationId xmlns:a16="http://schemas.microsoft.com/office/drawing/2014/main" id="{22CE7F48-DD26-8147-8221-8385B078C97F}"/>
              </a:ext>
            </a:extLst>
          </p:cNvPr>
          <p:cNvSpPr/>
          <p:nvPr/>
        </p:nvSpPr>
        <p:spPr>
          <a:xfrm>
            <a:off x="5435706" y="3119890"/>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dirty="0"/>
              <a:t>Time</a:t>
            </a:r>
          </a:p>
        </p:txBody>
      </p:sp>
      <p:sp>
        <p:nvSpPr>
          <p:cNvPr id="81" name="Oval 80">
            <a:extLst>
              <a:ext uri="{FF2B5EF4-FFF2-40B4-BE49-F238E27FC236}">
                <a16:creationId xmlns:a16="http://schemas.microsoft.com/office/drawing/2014/main" id="{974BAEB8-7C1C-974E-B183-D5B3987B3872}"/>
              </a:ext>
            </a:extLst>
          </p:cNvPr>
          <p:cNvSpPr/>
          <p:nvPr/>
        </p:nvSpPr>
        <p:spPr>
          <a:xfrm>
            <a:off x="5849850" y="3825575"/>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dirty="0"/>
              <a:t>Traffic</a:t>
            </a:r>
          </a:p>
        </p:txBody>
      </p:sp>
      <p:sp>
        <p:nvSpPr>
          <p:cNvPr id="82" name="Oval 81">
            <a:extLst>
              <a:ext uri="{FF2B5EF4-FFF2-40B4-BE49-F238E27FC236}">
                <a16:creationId xmlns:a16="http://schemas.microsoft.com/office/drawing/2014/main" id="{674700DE-C39A-6E46-9607-3710C0B91940}"/>
              </a:ext>
            </a:extLst>
          </p:cNvPr>
          <p:cNvSpPr/>
          <p:nvPr/>
        </p:nvSpPr>
        <p:spPr>
          <a:xfrm>
            <a:off x="5926892" y="3154512"/>
            <a:ext cx="557561" cy="548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dirty="0"/>
              <a:t>Weather</a:t>
            </a:r>
          </a:p>
        </p:txBody>
      </p:sp>
      <p:sp>
        <p:nvSpPr>
          <p:cNvPr id="83" name="Oval 82">
            <a:extLst>
              <a:ext uri="{FF2B5EF4-FFF2-40B4-BE49-F238E27FC236}">
                <a16:creationId xmlns:a16="http://schemas.microsoft.com/office/drawing/2014/main" id="{0067A64A-1A3A-0844-BC09-E5467E89BEB1}"/>
              </a:ext>
            </a:extLst>
          </p:cNvPr>
          <p:cNvSpPr/>
          <p:nvPr/>
        </p:nvSpPr>
        <p:spPr>
          <a:xfrm>
            <a:off x="6440777" y="3574746"/>
            <a:ext cx="640080" cy="640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dirty="0"/>
              <a:t>Location</a:t>
            </a:r>
          </a:p>
        </p:txBody>
      </p:sp>
      <p:pic>
        <p:nvPicPr>
          <p:cNvPr id="87" name="Graphic 86" descr="Lightbulb and gear">
            <a:extLst>
              <a:ext uri="{FF2B5EF4-FFF2-40B4-BE49-F238E27FC236}">
                <a16:creationId xmlns:a16="http://schemas.microsoft.com/office/drawing/2014/main" id="{7C058DB3-EAD9-B849-93F4-6E298FAC3D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71734" y="5375588"/>
            <a:ext cx="613431" cy="613431"/>
          </a:xfrm>
          <a:prstGeom prst="rect">
            <a:avLst/>
          </a:prstGeom>
        </p:spPr>
      </p:pic>
    </p:spTree>
    <p:extLst>
      <p:ext uri="{BB962C8B-B14F-4D97-AF65-F5344CB8AC3E}">
        <p14:creationId xmlns:p14="http://schemas.microsoft.com/office/powerpoint/2010/main" val="1877761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Map&#10;&#10;Description automatically generated">
            <a:extLst>
              <a:ext uri="{FF2B5EF4-FFF2-40B4-BE49-F238E27FC236}">
                <a16:creationId xmlns:a16="http://schemas.microsoft.com/office/drawing/2014/main" id="{74BBD968-D65C-1A49-8CF4-581EC447F029}"/>
              </a:ext>
            </a:extLst>
          </p:cNvPr>
          <p:cNvPicPr>
            <a:picLocks noGrp="1" noChangeAspect="1"/>
          </p:cNvPicPr>
          <p:nvPr>
            <p:ph idx="1"/>
          </p:nvPr>
        </p:nvPicPr>
        <p:blipFill>
          <a:blip r:embed="rId2"/>
          <a:stretch>
            <a:fillRect/>
          </a:stretch>
        </p:blipFill>
        <p:spPr>
          <a:xfrm>
            <a:off x="843360" y="0"/>
            <a:ext cx="10505279" cy="6863799"/>
          </a:xfrm>
        </p:spPr>
      </p:pic>
      <p:sp>
        <p:nvSpPr>
          <p:cNvPr id="2" name="Title 1">
            <a:extLst>
              <a:ext uri="{FF2B5EF4-FFF2-40B4-BE49-F238E27FC236}">
                <a16:creationId xmlns:a16="http://schemas.microsoft.com/office/drawing/2014/main" id="{013592FC-3D51-C648-879F-38BF1CC0BC21}"/>
              </a:ext>
            </a:extLst>
          </p:cNvPr>
          <p:cNvSpPr>
            <a:spLocks noGrp="1"/>
          </p:cNvSpPr>
          <p:nvPr>
            <p:ph type="title"/>
          </p:nvPr>
        </p:nvSpPr>
        <p:spPr>
          <a:xfrm>
            <a:off x="345019" y="4962292"/>
            <a:ext cx="11003620" cy="1413751"/>
          </a:xfrm>
          <a:solidFill>
            <a:schemeClr val="bg1">
              <a:alpha val="80000"/>
            </a:schemeClr>
          </a:solidFill>
        </p:spPr>
        <p:txBody>
          <a:bodyPr>
            <a:normAutofit fontScale="90000"/>
          </a:bodyPr>
          <a:lstStyle/>
          <a:p>
            <a:r>
              <a:rPr lang="en-US" dirty="0">
                <a:solidFill>
                  <a:schemeClr val="accent1"/>
                </a:solidFill>
              </a:rPr>
              <a:t>Operations Need Tools to Monitor Coverage</a:t>
            </a:r>
          </a:p>
        </p:txBody>
      </p:sp>
    </p:spTree>
    <p:extLst>
      <p:ext uri="{BB962C8B-B14F-4D97-AF65-F5344CB8AC3E}">
        <p14:creationId xmlns:p14="http://schemas.microsoft.com/office/powerpoint/2010/main" val="1512562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A1F44-499F-3F45-8918-8A8278ED5CFB}"/>
              </a:ext>
            </a:extLst>
          </p:cNvPr>
          <p:cNvSpPr>
            <a:spLocks noGrp="1"/>
          </p:cNvSpPr>
          <p:nvPr>
            <p:ph type="title"/>
          </p:nvPr>
        </p:nvSpPr>
        <p:spPr/>
        <p:txBody>
          <a:bodyPr/>
          <a:lstStyle/>
          <a:p>
            <a:r>
              <a:rPr lang="en-US" dirty="0"/>
              <a:t>Dashboard Methodology</a:t>
            </a:r>
          </a:p>
        </p:txBody>
      </p:sp>
      <p:sp>
        <p:nvSpPr>
          <p:cNvPr id="3" name="Content Placeholder 2">
            <a:extLst>
              <a:ext uri="{FF2B5EF4-FFF2-40B4-BE49-F238E27FC236}">
                <a16:creationId xmlns:a16="http://schemas.microsoft.com/office/drawing/2014/main" id="{73977F18-D502-6B41-9235-E2C1CBC3CD6F}"/>
              </a:ext>
            </a:extLst>
          </p:cNvPr>
          <p:cNvSpPr>
            <a:spLocks noGrp="1"/>
          </p:cNvSpPr>
          <p:nvPr>
            <p:ph idx="1"/>
          </p:nvPr>
        </p:nvSpPr>
        <p:spPr/>
        <p:txBody>
          <a:bodyPr/>
          <a:lstStyle/>
          <a:p>
            <a:r>
              <a:rPr lang="en-US" dirty="0"/>
              <a:t>Publicly available APIs for Real-time data</a:t>
            </a:r>
          </a:p>
          <a:p>
            <a:pPr lvl="1"/>
            <a:r>
              <a:rPr lang="en-US" dirty="0"/>
              <a:t>Vehicle Availability</a:t>
            </a:r>
          </a:p>
          <a:p>
            <a:pPr lvl="1"/>
            <a:r>
              <a:rPr lang="en-US" dirty="0"/>
              <a:t>Places API – hours of operation</a:t>
            </a:r>
          </a:p>
          <a:p>
            <a:pPr lvl="1"/>
            <a:r>
              <a:rPr lang="en-US" dirty="0"/>
              <a:t>Traffic</a:t>
            </a:r>
          </a:p>
          <a:p>
            <a:pPr lvl="1"/>
            <a:r>
              <a:rPr lang="en-US" dirty="0"/>
              <a:t>Metro Stations </a:t>
            </a:r>
          </a:p>
          <a:p>
            <a:pPr lvl="1"/>
            <a:r>
              <a:rPr lang="en-US" dirty="0"/>
              <a:t>Police Incident Report</a:t>
            </a:r>
          </a:p>
          <a:p>
            <a:r>
              <a:rPr lang="en-US" dirty="0"/>
              <a:t>Open source technology that can be implemented in any active market</a:t>
            </a:r>
          </a:p>
          <a:p>
            <a:r>
              <a:rPr lang="en-US" dirty="0"/>
              <a:t>Powerful computing system to calculate distances with high throughput and low latency</a:t>
            </a:r>
          </a:p>
          <a:p>
            <a:pPr lvl="1"/>
            <a:endParaRPr lang="en-US" dirty="0"/>
          </a:p>
          <a:p>
            <a:pPr lvl="1"/>
            <a:endParaRPr lang="en-US" dirty="0"/>
          </a:p>
        </p:txBody>
      </p:sp>
    </p:spTree>
    <p:extLst>
      <p:ext uri="{BB962C8B-B14F-4D97-AF65-F5344CB8AC3E}">
        <p14:creationId xmlns:p14="http://schemas.microsoft.com/office/powerpoint/2010/main" val="2643475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A1F44-499F-3F45-8918-8A8278ED5CFB}"/>
              </a:ext>
            </a:extLst>
          </p:cNvPr>
          <p:cNvSpPr>
            <a:spLocks noGrp="1"/>
          </p:cNvSpPr>
          <p:nvPr>
            <p:ph type="title"/>
          </p:nvPr>
        </p:nvSpPr>
        <p:spPr/>
        <p:txBody>
          <a:bodyPr/>
          <a:lstStyle/>
          <a:p>
            <a:r>
              <a:rPr lang="en-US" dirty="0"/>
              <a:t>The Tour</a:t>
            </a:r>
          </a:p>
        </p:txBody>
      </p:sp>
      <p:sp>
        <p:nvSpPr>
          <p:cNvPr id="3" name="Content Placeholder 2">
            <a:extLst>
              <a:ext uri="{FF2B5EF4-FFF2-40B4-BE49-F238E27FC236}">
                <a16:creationId xmlns:a16="http://schemas.microsoft.com/office/drawing/2014/main" id="{73977F18-D502-6B41-9235-E2C1CBC3CD6F}"/>
              </a:ext>
            </a:extLst>
          </p:cNvPr>
          <p:cNvSpPr>
            <a:spLocks noGrp="1"/>
          </p:cNvSpPr>
          <p:nvPr>
            <p:ph idx="1"/>
          </p:nvPr>
        </p:nvSpPr>
        <p:spPr/>
        <p:txBody>
          <a:bodyPr/>
          <a:lstStyle/>
          <a:p>
            <a:r>
              <a:rPr lang="en-US" dirty="0"/>
              <a:t>Visit and use it for yourself</a:t>
            </a:r>
          </a:p>
          <a:p>
            <a:endParaRPr lang="en-US" dirty="0"/>
          </a:p>
          <a:p>
            <a:pPr lvl="1"/>
            <a:r>
              <a:rPr lang="en-US" dirty="0"/>
              <a:t>https://dc-micro-</a:t>
            </a:r>
            <a:r>
              <a:rPr lang="en-US" dirty="0" err="1"/>
              <a:t>mobo.herokuapp.com</a:t>
            </a:r>
            <a:r>
              <a:rPr lang="en-US" dirty="0"/>
              <a:t>/</a:t>
            </a:r>
            <a:r>
              <a:rPr lang="en-US" dirty="0" err="1"/>
              <a:t>index.html</a:t>
            </a:r>
            <a:endParaRPr lang="en-US" dirty="0"/>
          </a:p>
        </p:txBody>
      </p:sp>
    </p:spTree>
    <p:extLst>
      <p:ext uri="{BB962C8B-B14F-4D97-AF65-F5344CB8AC3E}">
        <p14:creationId xmlns:p14="http://schemas.microsoft.com/office/powerpoint/2010/main" val="38948012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otalTime>1419</TotalTime>
  <Words>877</Words>
  <Application>Microsoft Macintosh PowerPoint</Application>
  <PresentationFormat>Widescreen</PresentationFormat>
  <Paragraphs>106</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Rockwell</vt:lpstr>
      <vt:lpstr>Rockwell Condensed</vt:lpstr>
      <vt:lpstr>Rockwell Extra Bold</vt:lpstr>
      <vt:lpstr>Wingdings</vt:lpstr>
      <vt:lpstr>Wood Type</vt:lpstr>
      <vt:lpstr>Maintaining a sustainable Micro-mobility service</vt:lpstr>
      <vt:lpstr>Introduction – Kevin</vt:lpstr>
      <vt:lpstr>PowerPoint Presentation</vt:lpstr>
      <vt:lpstr>Why Spin and What Do I Bring to the Team</vt:lpstr>
      <vt:lpstr>Partnership is Key to Sustainability</vt:lpstr>
      <vt:lpstr>Balancing Coverage is the Key to success</vt:lpstr>
      <vt:lpstr>Operations Need Tools to Monitor Coverage</vt:lpstr>
      <vt:lpstr>Dashboard Methodology</vt:lpstr>
      <vt:lpstr>The Tour</vt:lpstr>
      <vt:lpstr>Q&amp;A &amp; Future development</vt:lpstr>
      <vt:lpstr>APPENDIX</vt:lpstr>
      <vt:lpstr>Partnership is Key to Sustainability</vt:lpstr>
      <vt:lpstr>More Testimonies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Maintaining a sustainable Micro-mobility service</dc:title>
  <dc:creator>kevin lee</dc:creator>
  <cp:lastModifiedBy>kevin lee</cp:lastModifiedBy>
  <cp:revision>8</cp:revision>
  <dcterms:created xsi:type="dcterms:W3CDTF">2020-10-23T20:55:39Z</dcterms:created>
  <dcterms:modified xsi:type="dcterms:W3CDTF">2020-10-27T03:56:28Z</dcterms:modified>
</cp:coreProperties>
</file>